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495" r:id="rId3"/>
    <p:sldId id="488" r:id="rId4"/>
    <p:sldId id="375" r:id="rId5"/>
    <p:sldId id="489" r:id="rId6"/>
    <p:sldId id="456" r:id="rId7"/>
    <p:sldId id="460" r:id="rId8"/>
    <p:sldId id="478" r:id="rId9"/>
    <p:sldId id="374" r:id="rId10"/>
    <p:sldId id="480" r:id="rId11"/>
    <p:sldId id="476" r:id="rId12"/>
    <p:sldId id="462" r:id="rId13"/>
    <p:sldId id="490" r:id="rId14"/>
    <p:sldId id="491" r:id="rId15"/>
    <p:sldId id="455" r:id="rId16"/>
    <p:sldId id="457" r:id="rId17"/>
    <p:sldId id="477" r:id="rId18"/>
    <p:sldId id="485" r:id="rId19"/>
    <p:sldId id="465" r:id="rId20"/>
    <p:sldId id="459" r:id="rId21"/>
    <p:sldId id="482" r:id="rId22"/>
    <p:sldId id="492" r:id="rId23"/>
    <p:sldId id="472" r:id="rId24"/>
    <p:sldId id="466" r:id="rId25"/>
    <p:sldId id="346" r:id="rId26"/>
    <p:sldId id="496" r:id="rId27"/>
    <p:sldId id="267" r:id="rId28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8219EC-0C25-42F8-ACAB-9891D741DBA4}">
          <p14:sldIdLst>
            <p14:sldId id="256"/>
            <p14:sldId id="495"/>
            <p14:sldId id="488"/>
          </p14:sldIdLst>
        </p14:section>
        <p14:section name="Motivation and introduction" id="{0114E59A-B021-4DEA-BDE4-BB6EC49C2F4D}">
          <p14:sldIdLst>
            <p14:sldId id="375"/>
          </p14:sldIdLst>
        </p14:section>
        <p14:section name="COMPSs vs Spark" id="{1B32F255-393C-4D41-82C5-ABDAABDC3EA3}">
          <p14:sldIdLst>
            <p14:sldId id="489"/>
            <p14:sldId id="456"/>
            <p14:sldId id="460"/>
            <p14:sldId id="478"/>
            <p14:sldId id="374"/>
            <p14:sldId id="480"/>
            <p14:sldId id="476"/>
            <p14:sldId id="462"/>
          </p14:sldIdLst>
        </p14:section>
        <p14:section name="Examples" id="{14A52D4B-EA31-2A4D-90ED-4A8EB2057BB1}">
          <p14:sldIdLst>
            <p14:sldId id="490"/>
            <p14:sldId id="491"/>
            <p14:sldId id="455"/>
            <p14:sldId id="457"/>
            <p14:sldId id="477"/>
            <p14:sldId id="485"/>
            <p14:sldId id="465"/>
          </p14:sldIdLst>
        </p14:section>
        <p14:section name="Results" id="{7D65F687-77FA-4875-906C-27FD546648F7}">
          <p14:sldIdLst>
            <p14:sldId id="459"/>
            <p14:sldId id="482"/>
            <p14:sldId id="492"/>
            <p14:sldId id="472"/>
            <p14:sldId id="466"/>
          </p14:sldIdLst>
        </p14:section>
        <p14:section name="Conclusions" id="{3A9F34F7-DEB9-4A1B-A4A8-4366D924AAA6}">
          <p14:sldIdLst>
            <p14:sldId id="346"/>
            <p14:sldId id="496"/>
            <p14:sldId id="267"/>
          </p14:sldIdLst>
        </p14:section>
        <p14:section name="Backup" id="{48AF0F61-DC2A-CB43-8AFF-4094FE12796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8D69"/>
    <a:srgbClr val="01FDFF"/>
    <a:srgbClr val="02FA00"/>
    <a:srgbClr val="FFFC00"/>
    <a:srgbClr val="0432FF"/>
    <a:srgbClr val="D6AC60"/>
    <a:srgbClr val="F3FF7B"/>
    <a:srgbClr val="B91B9D"/>
    <a:srgbClr val="D65500"/>
    <a:srgbClr val="9EE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00" autoAdjust="0"/>
    <p:restoredTop sz="94071" autoAdjust="0"/>
  </p:normalViewPr>
  <p:slideViewPr>
    <p:cSldViewPr>
      <p:cViewPr>
        <p:scale>
          <a:sx n="120" d="100"/>
          <a:sy n="120" d="100"/>
        </p:scale>
        <p:origin x="152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1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3176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F4D8E-8FEE-4638-B4DB-EF63DA5419F0}" type="datetimeFigureOut">
              <a:rPr lang="es-ES" smtClean="0"/>
              <a:t>4/10/16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A2F53-7943-49BE-8A9A-D20CA0C9A87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7022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DB71A-CD6A-4A37-8CFD-9BADD0848D77}" type="datetimeFigureOut">
              <a:rPr lang="es-ES" smtClean="0"/>
              <a:t>4/10/16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99E72-CB38-4F12-87EF-E621BD19527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30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63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9205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TextFile</a:t>
            </a:r>
            <a:r>
              <a:rPr lang="en-US" baseline="0" dirty="0" smtClean="0"/>
              <a:t> creates RDD file with content of the file </a:t>
            </a:r>
          </a:p>
          <a:p>
            <a:r>
              <a:rPr lang="en-US" baseline="0" dirty="0" err="1" smtClean="0"/>
              <a:t>flatMap</a:t>
            </a:r>
            <a:r>
              <a:rPr lang="en-US" baseline="0" dirty="0" smtClean="0"/>
              <a:t> ~ map -&gt; separates all words of the file </a:t>
            </a:r>
          </a:p>
          <a:p>
            <a:r>
              <a:rPr lang="en-US" baseline="0" dirty="0" err="1" smtClean="0"/>
              <a:t>mapToPair</a:t>
            </a:r>
            <a:r>
              <a:rPr lang="en-US" baseline="0" dirty="0" smtClean="0"/>
              <a:t> – maps each word with the value 1 </a:t>
            </a:r>
          </a:p>
          <a:p>
            <a:r>
              <a:rPr lang="en-US" baseline="0" dirty="0" err="1" smtClean="0"/>
              <a:t>reduceByKey</a:t>
            </a:r>
            <a:r>
              <a:rPr lang="en-US" baseline="0" dirty="0" smtClean="0"/>
              <a:t> – accumulates values with the same key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305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def</a:t>
            </a:r>
            <a:r>
              <a:rPr lang="en-US" sz="1200" dirty="0" smtClean="0"/>
              <a:t> </a:t>
            </a:r>
            <a:r>
              <a:rPr lang="en-US" sz="1200" dirty="0" err="1" smtClean="0"/>
              <a:t>read_word</a:t>
            </a:r>
            <a:r>
              <a:rPr lang="en-US" sz="1200" dirty="0" smtClean="0"/>
              <a:t>(</a:t>
            </a:r>
            <a:r>
              <a:rPr lang="en-US" sz="1200" dirty="0" err="1" smtClean="0"/>
              <a:t>file_object</a:t>
            </a:r>
            <a:r>
              <a:rPr lang="en-US" sz="1200" dirty="0" smtClean="0"/>
              <a:t>):</a:t>
            </a:r>
          </a:p>
          <a:p>
            <a:r>
              <a:rPr lang="en-US" sz="1200" dirty="0" smtClean="0"/>
              <a:t>    for line in </a:t>
            </a:r>
            <a:r>
              <a:rPr lang="en-US" sz="1200" dirty="0" err="1" smtClean="0"/>
              <a:t>file_object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       for word in </a:t>
            </a:r>
            <a:r>
              <a:rPr lang="en-US" sz="1200" dirty="0" err="1" smtClean="0"/>
              <a:t>line.split</a:t>
            </a:r>
            <a:r>
              <a:rPr lang="en-US" sz="1200" dirty="0" smtClean="0"/>
              <a:t>():</a:t>
            </a:r>
          </a:p>
          <a:p>
            <a:r>
              <a:rPr lang="en-US" sz="1200" dirty="0" smtClean="0"/>
              <a:t>            yield word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def</a:t>
            </a:r>
            <a:r>
              <a:rPr lang="en-US" sz="1200" dirty="0" smtClean="0"/>
              <a:t> </a:t>
            </a:r>
            <a:r>
              <a:rPr lang="en-US" sz="1200" dirty="0" err="1" smtClean="0"/>
              <a:t>read_file_by_block</a:t>
            </a:r>
            <a:r>
              <a:rPr lang="en-US" sz="1200" dirty="0" smtClean="0"/>
              <a:t>(</a:t>
            </a:r>
            <a:r>
              <a:rPr lang="en-US" sz="1200" dirty="0" err="1" smtClean="0"/>
              <a:t>fp,sizeBlock</a:t>
            </a:r>
            <a:r>
              <a:rPr lang="en-US" sz="1200" dirty="0" smtClean="0"/>
              <a:t>):</a:t>
            </a:r>
          </a:p>
          <a:p>
            <a:r>
              <a:rPr lang="en-US" sz="1200" dirty="0" smtClean="0"/>
              <a:t>    """Lazy function (generator) to read a file piece by piece in chunks of size </a:t>
            </a:r>
            <a:r>
              <a:rPr lang="en-US" sz="1200" dirty="0" err="1" smtClean="0"/>
              <a:t>approx</a:t>
            </a:r>
            <a:r>
              <a:rPr lang="en-US" sz="1200" dirty="0" smtClean="0"/>
              <a:t> </a:t>
            </a:r>
            <a:r>
              <a:rPr lang="en-US" sz="1200" dirty="0" err="1" smtClean="0"/>
              <a:t>sizeBlock</a:t>
            </a:r>
            <a:r>
              <a:rPr lang="en-US" sz="1200" dirty="0" smtClean="0"/>
              <a:t>"""</a:t>
            </a:r>
          </a:p>
          <a:p>
            <a:r>
              <a:rPr lang="en-US" sz="1200" dirty="0" smtClean="0"/>
              <a:t>    data = open(</a:t>
            </a:r>
            <a:r>
              <a:rPr lang="en-US" sz="1200" dirty="0" err="1" smtClean="0"/>
              <a:t>fp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    block = []</a:t>
            </a:r>
          </a:p>
          <a:p>
            <a:r>
              <a:rPr lang="en-US" sz="1200" dirty="0" smtClean="0"/>
              <a:t>    for word in </a:t>
            </a:r>
            <a:r>
              <a:rPr lang="en-US" sz="1200" dirty="0" err="1" smtClean="0"/>
              <a:t>read_word</a:t>
            </a:r>
            <a:r>
              <a:rPr lang="en-US" sz="1200" dirty="0" smtClean="0"/>
              <a:t>(data):</a:t>
            </a:r>
          </a:p>
          <a:p>
            <a:r>
              <a:rPr lang="en-US" sz="1200" dirty="0" smtClean="0"/>
              <a:t>        </a:t>
            </a:r>
            <a:r>
              <a:rPr lang="en-US" sz="1200" dirty="0" err="1" smtClean="0"/>
              <a:t>block.append</a:t>
            </a:r>
            <a:r>
              <a:rPr lang="en-US" sz="1200" dirty="0" smtClean="0"/>
              <a:t>(word)</a:t>
            </a:r>
          </a:p>
          <a:p>
            <a:r>
              <a:rPr lang="en-US" sz="1200" dirty="0" smtClean="0"/>
              <a:t>        if </a:t>
            </a:r>
            <a:r>
              <a:rPr lang="en-US" sz="1200" dirty="0" err="1" smtClean="0"/>
              <a:t>sys.getsizeof</a:t>
            </a:r>
            <a:r>
              <a:rPr lang="en-US" sz="1200" dirty="0" smtClean="0"/>
              <a:t>(block) &gt; </a:t>
            </a:r>
            <a:r>
              <a:rPr lang="en-US" sz="1200" dirty="0" err="1" smtClean="0"/>
              <a:t>sizeBlock</a:t>
            </a:r>
            <a:r>
              <a:rPr lang="en-US" sz="1200" dirty="0" smtClean="0"/>
              <a:t>:</a:t>
            </a:r>
          </a:p>
          <a:p>
            <a:r>
              <a:rPr lang="en-US" sz="1200" dirty="0" smtClean="0"/>
              <a:t>            yield block</a:t>
            </a:r>
          </a:p>
          <a:p>
            <a:r>
              <a:rPr lang="en-US" sz="1200" dirty="0" smtClean="0"/>
              <a:t>            block = []</a:t>
            </a:r>
          </a:p>
          <a:p>
            <a:r>
              <a:rPr lang="en-US" sz="1200" dirty="0" smtClean="0"/>
              <a:t>    if block:</a:t>
            </a:r>
          </a:p>
          <a:p>
            <a:r>
              <a:rPr lang="en-US" sz="1200" dirty="0" smtClean="0"/>
              <a:t>        yield block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7ACB7461-BC79-4C65-A72C-324F09E70801}" type="slidenum">
              <a:rPr lang="en-GB" sz="1400" smtClean="0">
                <a:latin typeface="Times New Roman"/>
              </a:r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138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807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99E72-CB38-4F12-87EF-E621BD195274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45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01720"/>
            <a:ext cx="7772400" cy="560636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5786"/>
            <a:ext cx="6400800" cy="6480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51520" y="14148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699542"/>
            <a:ext cx="49720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40405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4767263"/>
            <a:ext cx="6336704" cy="310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4768165"/>
            <a:ext cx="442392" cy="309629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33468"/>
            <a:ext cx="8928992" cy="594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735546"/>
            <a:ext cx="8928992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576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78386"/>
            <a:ext cx="7772400" cy="1021556"/>
          </a:xfrm>
        </p:spPr>
        <p:txBody>
          <a:bodyPr anchor="t">
            <a:normAutofit/>
          </a:bodyPr>
          <a:lstStyle>
            <a:lvl1pPr algn="r">
              <a:defRPr sz="2800" b="1" cap="all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s-ES_tradnl" smtClean="0"/>
              <a:t>Clic para editar título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3" y="2139702"/>
            <a:ext cx="321627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12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789552"/>
            <a:ext cx="4388296" cy="3834426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789552"/>
            <a:ext cx="4388296" cy="3834426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2"/>
              </a:buBlip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4767263"/>
            <a:ext cx="6336704" cy="310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4768165"/>
            <a:ext cx="442392" cy="309629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07504" y="33468"/>
            <a:ext cx="8928992" cy="594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1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 anchor="b"/>
          <a:lstStyle/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1457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4767263"/>
            <a:ext cx="6336704" cy="310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4768165"/>
            <a:ext cx="442392" cy="309629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4524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esentation 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301720"/>
            <a:ext cx="7772400" cy="560636"/>
          </a:xfrm>
        </p:spPr>
        <p:txBody>
          <a:bodyPr anchor="ctr">
            <a:normAutofit/>
          </a:bodyPr>
          <a:lstStyle>
            <a:lvl1pPr algn="ctr">
              <a:defRPr sz="3200" b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s-E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95786"/>
            <a:ext cx="6400800" cy="64807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251520" y="141480"/>
            <a:ext cx="3894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0" dirty="0" smtClean="0">
                <a:solidFill>
                  <a:schemeClr val="bg1"/>
                </a:solidFill>
              </a:rPr>
              <a:t>www.bsc.es</a:t>
            </a:r>
            <a:endParaRPr lang="es-ES" sz="2000" b="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915566"/>
            <a:ext cx="497205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0834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107504" y="33468"/>
            <a:ext cx="8928992" cy="594066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lnSpc>
                <a:spcPts val="3000"/>
              </a:lnSpc>
              <a:defRPr/>
            </a:lvl1pPr>
          </a:lstStyle>
          <a:p>
            <a:r>
              <a:rPr lang="en-US" smtClean="0"/>
              <a:t>Click to edit Master title style</a:t>
            </a:r>
            <a:endParaRPr lang="es-ES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>
          <a:xfrm>
            <a:off x="107504" y="735546"/>
            <a:ext cx="8928992" cy="388843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E71EA-063B-44B1-AD35-92A15565668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66345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emf"/><Relationship Id="rId1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2150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33468"/>
            <a:ext cx="8928992" cy="5940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735546"/>
            <a:ext cx="8928992" cy="38884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95736" y="4767263"/>
            <a:ext cx="6336704" cy="3105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dirty="0" smtClean="0"/>
              <a:t>SHAXC 2016, KAUST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4448" y="4768165"/>
            <a:ext cx="442392" cy="309629"/>
          </a:xfrm>
          <a:prstGeom prst="rect">
            <a:avLst/>
          </a:prstGeom>
        </p:spPr>
        <p:txBody>
          <a:bodyPr anchor="b"/>
          <a:lstStyle>
            <a:lvl1pPr algn="r">
              <a:defRPr sz="1100">
                <a:solidFill>
                  <a:srgbClr val="004990"/>
                </a:solidFill>
              </a:defRPr>
            </a:lvl1pPr>
          </a:lstStyle>
          <a:p>
            <a:fld id="{4A490C5D-AEA8-4823-B9B3-806910A0ECF7}" type="slidenum">
              <a:rPr lang="es-ES" smtClean="0"/>
              <a:pPr/>
              <a:t>‹#›</a:t>
            </a:fld>
            <a:endParaRPr lang="es-ES" dirty="0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9982"/>
            <a:ext cx="1879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43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7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Blip>
          <a:blip r:embed="rId12"/>
        </a:buBlip>
        <a:defRPr sz="2400" kern="1200">
          <a:solidFill>
            <a:srgbClr val="00499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499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00499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rgbClr val="00499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00499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4" Type="http://schemas.openxmlformats.org/officeDocument/2006/relationships/image" Target="../media/image3.jp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27984" y="4707433"/>
            <a:ext cx="4608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</a:rPr>
              <a:t>CCDSC 2016, </a:t>
            </a:r>
            <a:r>
              <a:rPr lang="en-US" sz="1400" dirty="0">
                <a:solidFill>
                  <a:schemeClr val="bg1"/>
                </a:solidFill>
              </a:rPr>
              <a:t>La </a:t>
            </a:r>
            <a:r>
              <a:rPr lang="en-US" sz="1400" dirty="0" err="1">
                <a:solidFill>
                  <a:schemeClr val="bg1"/>
                </a:solidFill>
              </a:rPr>
              <a:t>Maison</a:t>
            </a:r>
            <a:r>
              <a:rPr lang="en-US" sz="1400" dirty="0">
                <a:solidFill>
                  <a:schemeClr val="bg1"/>
                </a:solidFill>
              </a:rPr>
              <a:t> des </a:t>
            </a:r>
            <a:r>
              <a:rPr lang="en-US" sz="1400" dirty="0" err="1">
                <a:solidFill>
                  <a:schemeClr val="bg1"/>
                </a:solidFill>
              </a:rPr>
              <a:t>Contes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smtClean="0">
                <a:solidFill>
                  <a:schemeClr val="bg1"/>
                </a:solidFill>
              </a:rPr>
              <a:t>3-6 October 2016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648" y="365628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Rosa </a:t>
            </a:r>
            <a:r>
              <a:rPr lang="es-ES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 Badia</a:t>
            </a:r>
            <a:br>
              <a:rPr lang="es-ES" b="1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</a:br>
            <a:r>
              <a:rPr lang="es-ES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Barcelona </a:t>
            </a:r>
            <a:r>
              <a:rPr lang="es-E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Supercomputing Center</a:t>
            </a:r>
            <a:endParaRPr lang="es-E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685800" y="2301720"/>
            <a:ext cx="7772400" cy="846094"/>
          </a:xfrm>
        </p:spPr>
        <p:txBody>
          <a:bodyPr>
            <a:normAutofit fontScale="90000"/>
          </a:bodyPr>
          <a:lstStyle/>
          <a:p>
            <a:r>
              <a:rPr lang="en-US" dirty="0"/>
              <a:t>Task-based programming in COMPSs to converge from HPC to Big Data</a:t>
            </a:r>
            <a:endParaRPr lang="en-US" noProof="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227934"/>
            <a:ext cx="1863552" cy="7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runtime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735546"/>
            <a:ext cx="8813695" cy="313234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Runtime generates a DAG derived from the transformations and actions</a:t>
            </a:r>
          </a:p>
          <a:p>
            <a:r>
              <a:rPr lang="en-US" dirty="0" smtClean="0"/>
              <a:t>RDD is partitioned in chunks and each transformation/action will be applied to each chunk</a:t>
            </a:r>
          </a:p>
          <a:p>
            <a:pPr lvl="1"/>
            <a:r>
              <a:rPr lang="en-US" dirty="0" smtClean="0"/>
              <a:t>Chunks mapped in different workers – possibility of replication</a:t>
            </a:r>
          </a:p>
          <a:p>
            <a:pPr lvl="1"/>
            <a:r>
              <a:rPr lang="en-US" dirty="0" smtClean="0"/>
              <a:t>Tasks scheduled where the data resides </a:t>
            </a:r>
          </a:p>
          <a:p>
            <a:r>
              <a:rPr lang="en-US" dirty="0" smtClean="0"/>
              <a:t>RDDs </a:t>
            </a:r>
            <a:r>
              <a:rPr lang="en-US" dirty="0"/>
              <a:t>are best suited for applications that apply the same operation to all elements of a </a:t>
            </a:r>
            <a:r>
              <a:rPr lang="en-US" dirty="0" smtClean="0"/>
              <a:t>dataset</a:t>
            </a:r>
          </a:p>
          <a:p>
            <a:pPr lvl="1"/>
            <a:r>
              <a:rPr lang="en-US" dirty="0"/>
              <a:t>Less suitable for applications that make asynchronous fine-grained updates to shared </a:t>
            </a:r>
            <a:r>
              <a:rPr lang="en-US" dirty="0" smtClean="0"/>
              <a:t>state</a:t>
            </a:r>
            <a:endParaRPr lang="en-US" dirty="0"/>
          </a:p>
          <a:p>
            <a:r>
              <a:rPr lang="en-US" dirty="0"/>
              <a:t>Intermediate RDD can persist in-memory</a:t>
            </a:r>
          </a:p>
          <a:p>
            <a:r>
              <a:rPr lang="en-US" dirty="0" smtClean="0"/>
              <a:t>Lazy </a:t>
            </a:r>
            <a:r>
              <a:rPr lang="en-US" dirty="0"/>
              <a:t>execution:</a:t>
            </a:r>
          </a:p>
          <a:p>
            <a:pPr lvl="1"/>
            <a:r>
              <a:rPr lang="en-US" dirty="0"/>
              <a:t>Actions trigger the execution of a pipeline of transformations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51" t="33664" b="32036"/>
          <a:stretch/>
        </p:blipFill>
        <p:spPr>
          <a:xfrm>
            <a:off x="4143361" y="3895968"/>
            <a:ext cx="4474578" cy="116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9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2831915"/>
            <a:ext cx="2725455" cy="20440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COMPSs @ MN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MareNostrum</a:t>
            </a:r>
            <a:r>
              <a:rPr lang="en-US" dirty="0" smtClean="0"/>
              <a:t> version</a:t>
            </a:r>
          </a:p>
          <a:p>
            <a:pPr lvl="1"/>
            <a:r>
              <a:rPr lang="en-US" dirty="0" smtClean="0"/>
              <a:t>Specific script to generate LSF scripts and </a:t>
            </a:r>
            <a:br>
              <a:rPr lang="en-US" dirty="0" smtClean="0"/>
            </a:br>
            <a:r>
              <a:rPr lang="en-US" dirty="0" smtClean="0"/>
              <a:t>submit them to the scheduler: </a:t>
            </a:r>
            <a:r>
              <a:rPr lang="en-US" dirty="0" err="1" smtClean="0"/>
              <a:t>enqueue_compss</a:t>
            </a:r>
            <a:endParaRPr lang="en-US" dirty="0" smtClean="0"/>
          </a:p>
          <a:p>
            <a:pPr lvl="1"/>
            <a:r>
              <a:rPr lang="en-US" dirty="0" smtClean="0"/>
              <a:t>N+1 </a:t>
            </a:r>
            <a:r>
              <a:rPr lang="en-US" dirty="0" err="1" smtClean="0"/>
              <a:t>MareNostrum</a:t>
            </a:r>
            <a:r>
              <a:rPr lang="en-US" dirty="0" smtClean="0"/>
              <a:t> nodes are allocated</a:t>
            </a:r>
          </a:p>
          <a:p>
            <a:pPr lvl="1"/>
            <a:r>
              <a:rPr lang="en-US" dirty="0" smtClean="0"/>
              <a:t>One node runs the runtime, N nodes run worker processes </a:t>
            </a:r>
          </a:p>
          <a:p>
            <a:pPr lvl="2"/>
            <a:r>
              <a:rPr lang="en-US" dirty="0" smtClean="0"/>
              <a:t>Each worker process can execute up to 16 simultaneous tasks </a:t>
            </a:r>
          </a:p>
          <a:p>
            <a:pPr lvl="1"/>
            <a:r>
              <a:rPr lang="en-US" dirty="0" smtClean="0"/>
              <a:t>Files in GPFS</a:t>
            </a:r>
          </a:p>
          <a:p>
            <a:pPr lvl="2"/>
            <a:r>
              <a:rPr lang="en-US" dirty="0" smtClean="0"/>
              <a:t>No data transfers</a:t>
            </a:r>
          </a:p>
          <a:p>
            <a:pPr lvl="2"/>
            <a:r>
              <a:rPr lang="en-US" dirty="0" smtClean="0"/>
              <a:t>Temporal files created in local disks </a:t>
            </a:r>
          </a:p>
          <a:p>
            <a:r>
              <a:rPr lang="en-US" dirty="0"/>
              <a:t>Results from COMPSs release 2.0 beta </a:t>
            </a:r>
          </a:p>
          <a:p>
            <a:pPr lvl="1"/>
            <a:r>
              <a:rPr lang="en-US" dirty="0"/>
              <a:t>To be released </a:t>
            </a:r>
            <a:r>
              <a:rPr lang="en-US" dirty="0" smtClean="0"/>
              <a:t>at SC16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6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SPARK @ MN - spark4mn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735546"/>
            <a:ext cx="8928992" cy="3060340"/>
          </a:xfrm>
        </p:spPr>
        <p:txBody>
          <a:bodyPr>
            <a:normAutofit fontScale="77500" lnSpcReduction="20000"/>
          </a:bodyPr>
          <a:lstStyle/>
          <a:p>
            <a:r>
              <a:rPr lang="es-ES" dirty="0" err="1"/>
              <a:t>Spark</a:t>
            </a:r>
            <a:r>
              <a:rPr lang="es-ES" dirty="0"/>
              <a:t> </a:t>
            </a:r>
            <a:r>
              <a:rPr lang="es-ES" dirty="0" err="1"/>
              <a:t>deployed</a:t>
            </a:r>
            <a:r>
              <a:rPr lang="es-ES" dirty="0"/>
              <a:t> in </a:t>
            </a:r>
            <a:r>
              <a:rPr lang="es-ES" dirty="0" err="1"/>
              <a:t>MareNostrum</a:t>
            </a:r>
            <a:r>
              <a:rPr lang="es-ES" dirty="0"/>
              <a:t> </a:t>
            </a:r>
            <a:r>
              <a:rPr lang="es-ES" dirty="0" err="1" smtClean="0"/>
              <a:t>supercomputer</a:t>
            </a:r>
            <a:endParaRPr lang="es-ES" dirty="0" smtClean="0"/>
          </a:p>
          <a:p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jobs</a:t>
            </a:r>
            <a:r>
              <a:rPr lang="es-ES" dirty="0" smtClean="0"/>
              <a:t> are </a:t>
            </a:r>
            <a:r>
              <a:rPr lang="es-ES" dirty="0" err="1" smtClean="0"/>
              <a:t>deployed</a:t>
            </a:r>
            <a:r>
              <a:rPr lang="es-ES" dirty="0" smtClean="0"/>
              <a:t> as LSF </a:t>
            </a:r>
            <a:r>
              <a:rPr lang="es-ES" dirty="0" err="1" smtClean="0"/>
              <a:t>jobs</a:t>
            </a:r>
            <a:endParaRPr lang="es-ES" dirty="0" smtClean="0"/>
          </a:p>
          <a:p>
            <a:pPr lvl="1"/>
            <a:r>
              <a:rPr lang="es-ES" dirty="0" smtClean="0"/>
              <a:t>HDFS </a:t>
            </a:r>
            <a:r>
              <a:rPr lang="es-ES" dirty="0" err="1" smtClean="0"/>
              <a:t>mapped</a:t>
            </a:r>
            <a:r>
              <a:rPr lang="es-ES" dirty="0" smtClean="0"/>
              <a:t> in GPFS </a:t>
            </a:r>
            <a:r>
              <a:rPr lang="es-ES" dirty="0" err="1" smtClean="0"/>
              <a:t>storage</a:t>
            </a:r>
            <a:r>
              <a:rPr lang="es-ES" dirty="0" smtClean="0"/>
              <a:t> </a:t>
            </a:r>
          </a:p>
          <a:p>
            <a:pPr lvl="1"/>
            <a:r>
              <a:rPr lang="es-ES" dirty="0" err="1" smtClean="0"/>
              <a:t>Spark</a:t>
            </a:r>
            <a:r>
              <a:rPr lang="es-ES" dirty="0" smtClean="0"/>
              <a:t> </a:t>
            </a:r>
            <a:r>
              <a:rPr lang="es-ES" dirty="0" err="1" smtClean="0"/>
              <a:t>runs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allocation</a:t>
            </a:r>
            <a:endParaRPr lang="es-ES" dirty="0"/>
          </a:p>
          <a:p>
            <a:r>
              <a:rPr lang="es-ES" dirty="0"/>
              <a:t>Set of </a:t>
            </a:r>
            <a:r>
              <a:rPr lang="es-ES" dirty="0" err="1"/>
              <a:t>commands</a:t>
            </a:r>
            <a:r>
              <a:rPr lang="es-ES" dirty="0"/>
              <a:t> and </a:t>
            </a:r>
            <a:r>
              <a:rPr lang="es-ES" dirty="0" err="1"/>
              <a:t>templates</a:t>
            </a:r>
            <a:r>
              <a:rPr lang="es-ES" dirty="0"/>
              <a:t> </a:t>
            </a:r>
          </a:p>
          <a:p>
            <a:pPr lvl="1"/>
            <a:r>
              <a:rPr lang="es-ES" dirty="0"/>
              <a:t>Spark4mn</a:t>
            </a:r>
          </a:p>
          <a:p>
            <a:pPr lvl="2"/>
            <a:r>
              <a:rPr lang="es-ES" dirty="0"/>
              <a:t>sets up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cluster</a:t>
            </a:r>
            <a:r>
              <a:rPr lang="es-ES" dirty="0"/>
              <a:t>, and </a:t>
            </a:r>
            <a:r>
              <a:rPr lang="es-ES" dirty="0" err="1"/>
              <a:t>launches</a:t>
            </a:r>
            <a:r>
              <a:rPr lang="es-ES" dirty="0"/>
              <a:t> </a:t>
            </a:r>
            <a:r>
              <a:rPr lang="es-ES" dirty="0" err="1"/>
              <a:t>applications</a:t>
            </a:r>
            <a:r>
              <a:rPr lang="es-ES" dirty="0" smtClean="0"/>
              <a:t>,</a:t>
            </a:r>
            <a:br>
              <a:rPr lang="es-ES" dirty="0" smtClean="0"/>
            </a:br>
            <a:r>
              <a:rPr lang="es-ES" dirty="0" smtClean="0"/>
              <a:t> </a:t>
            </a:r>
            <a:r>
              <a:rPr lang="es-ES" dirty="0" err="1"/>
              <a:t>everything</a:t>
            </a:r>
            <a:r>
              <a:rPr lang="es-ES" dirty="0"/>
              <a:t> as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job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spark4mn_benchmark</a:t>
            </a:r>
          </a:p>
          <a:p>
            <a:pPr lvl="2"/>
            <a:r>
              <a:rPr lang="es-ES" dirty="0"/>
              <a:t>N </a:t>
            </a:r>
            <a:r>
              <a:rPr lang="es-ES" dirty="0" err="1"/>
              <a:t>jobs</a:t>
            </a:r>
            <a:endParaRPr lang="es-ES" dirty="0"/>
          </a:p>
          <a:p>
            <a:pPr lvl="1"/>
            <a:r>
              <a:rPr lang="es-ES" dirty="0"/>
              <a:t>spark4mn_plot</a:t>
            </a:r>
          </a:p>
          <a:p>
            <a:pPr lvl="2"/>
            <a:r>
              <a:rPr lang="es-ES" dirty="0" err="1"/>
              <a:t>metrics</a:t>
            </a:r>
            <a:endParaRPr lang="es-ES" dirty="0"/>
          </a:p>
          <a:p>
            <a:pPr lvl="1"/>
            <a:endParaRPr lang="es-ES" dirty="0"/>
          </a:p>
          <a:p>
            <a:endParaRPr lang="en-US" dirty="0"/>
          </a:p>
        </p:txBody>
      </p:sp>
      <p:pic>
        <p:nvPicPr>
          <p:cNvPr id="7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908" y="2457542"/>
            <a:ext cx="3068540" cy="2301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5" descr="spark4m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572198"/>
            <a:ext cx="6516216" cy="14104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108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 and results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4768850"/>
            <a:ext cx="442912" cy="309563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79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examples from Big Data workloads</a:t>
            </a:r>
          </a:p>
          <a:p>
            <a:pPr lvl="1"/>
            <a:r>
              <a:rPr lang="en-US" dirty="0" err="1" smtClean="0"/>
              <a:t>Wordcount</a:t>
            </a:r>
            <a:endParaRPr lang="en-US" dirty="0" smtClean="0"/>
          </a:p>
          <a:p>
            <a:pPr lvl="1"/>
            <a:r>
              <a:rPr lang="en-US" dirty="0" smtClean="0"/>
              <a:t>K-means</a:t>
            </a:r>
          </a:p>
          <a:p>
            <a:pPr lvl="1"/>
            <a:r>
              <a:rPr lang="en-US" dirty="0" err="1" smtClean="0"/>
              <a:t>Terasort</a:t>
            </a:r>
            <a:endParaRPr lang="en-US" dirty="0" smtClean="0"/>
          </a:p>
          <a:p>
            <a:r>
              <a:rPr lang="en-US" dirty="0" smtClean="0"/>
              <a:t>Programming language</a:t>
            </a:r>
          </a:p>
          <a:p>
            <a:pPr lvl="1"/>
            <a:r>
              <a:rPr lang="en-US" dirty="0" smtClean="0"/>
              <a:t>Scala for Spark</a:t>
            </a:r>
          </a:p>
          <a:p>
            <a:pPr lvl="1"/>
            <a:r>
              <a:rPr lang="en-US" dirty="0" smtClean="0"/>
              <a:t>Java for COMPSs</a:t>
            </a:r>
          </a:p>
          <a:p>
            <a:pPr lvl="1"/>
            <a:r>
              <a:rPr lang="is-IS" dirty="0" smtClean="0"/>
              <a:t>… since Python was not available in the MN Spark installation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8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Code</a:t>
            </a:r>
            <a:r>
              <a:rPr lang="es-ES" dirty="0"/>
              <a:t> </a:t>
            </a:r>
            <a:r>
              <a:rPr lang="es-ES" dirty="0" err="1"/>
              <a:t>comparison</a:t>
            </a:r>
            <a:r>
              <a:rPr lang="es-ES" dirty="0"/>
              <a:t> </a:t>
            </a:r>
            <a:r>
              <a:rPr lang="es-ES" dirty="0" smtClean="0"/>
              <a:t>– </a:t>
            </a:r>
            <a:r>
              <a:rPr lang="es-ES" dirty="0" err="1" smtClean="0"/>
              <a:t>WordCount</a:t>
            </a:r>
            <a:r>
              <a:rPr lang="es-ES" dirty="0" smtClean="0"/>
              <a:t> (</a:t>
            </a:r>
            <a:r>
              <a:rPr lang="es-ES" dirty="0" err="1" smtClean="0"/>
              <a:t>Scala</a:t>
            </a:r>
            <a:r>
              <a:rPr lang="es-ES" dirty="0" smtClean="0"/>
              <a:t>/Java)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1347614"/>
            <a:ext cx="4032448" cy="3000821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JavaRDD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&lt;String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&gt; file =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sc.</a:t>
            </a:r>
            <a:r>
              <a:rPr lang="en-US" sz="900" b="1" u="none" dirty="0" err="1">
                <a:solidFill>
                  <a:schemeClr val="bg2">
                    <a:lumMod val="10000"/>
                  </a:schemeClr>
                </a:solidFill>
              </a:rPr>
              <a:t>textFile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inputDirPath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+"/*.txt");</a:t>
            </a: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JavaRDD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&lt;String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&gt; words =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file.</a:t>
            </a:r>
            <a:r>
              <a:rPr lang="en-US" sz="900" b="1" u="none" dirty="0" err="1" smtClean="0">
                <a:solidFill>
                  <a:schemeClr val="bg2">
                    <a:lumMod val="10000"/>
                  </a:schemeClr>
                </a:solidFill>
              </a:rPr>
              <a:t>flatMap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(new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FlatMapFunction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&lt;String, String&gt;() {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public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Iterable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&lt;String&gt; call(String s) {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return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Arrays.asList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s.split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(" "));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});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JavaPairRDD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&lt;String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, Integer&gt;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pairs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=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words.</a:t>
            </a:r>
            <a:r>
              <a:rPr lang="en-US" sz="900" b="1" u="none" dirty="0" err="1" smtClean="0">
                <a:solidFill>
                  <a:schemeClr val="bg2">
                    <a:lumMod val="10000"/>
                  </a:schemeClr>
                </a:solidFill>
              </a:rPr>
              <a:t>mapToPair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(new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PairFunction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&lt;String, String, Integer&gt;() {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public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Tuple2&lt;String, Integer&gt; call(String s) {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return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new Tuple2&lt;String, Integer&gt;(s, 1);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});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JavaPairRDD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&lt;String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, Integer&gt;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counts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=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pairs.</a:t>
            </a:r>
            <a:r>
              <a:rPr lang="en-US" sz="900" b="1" u="none" dirty="0" err="1" smtClean="0">
                <a:solidFill>
                  <a:schemeClr val="bg2">
                    <a:lumMod val="10000"/>
                  </a:schemeClr>
                </a:solidFill>
              </a:rPr>
              <a:t>reduceByKey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(new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Function2&lt;Integer, Integer, Integer&gt;() {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public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Integer call(Integer a, Integer b) {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return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a + b; </a:t>
            </a:r>
            <a:endParaRPr lang="en-US" sz="900" u="none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});    </a:t>
            </a: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counts.</a:t>
            </a:r>
            <a:r>
              <a:rPr lang="en-US" sz="900" b="1" u="none" dirty="0" err="1" smtClean="0">
                <a:solidFill>
                  <a:schemeClr val="bg2">
                    <a:lumMod val="10000"/>
                  </a:schemeClr>
                </a:solidFill>
              </a:rPr>
              <a:t>saveAsTextFile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outputDirPath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);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16016" y="1347614"/>
            <a:ext cx="3612050" cy="23083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int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l =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filePaths.length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;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for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int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= 0;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&lt; l; ++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) {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String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fp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filePaths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];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partialResult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i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] = </a:t>
            </a:r>
            <a:r>
              <a:rPr lang="en-US" sz="900" b="1" u="none" dirty="0" err="1">
                <a:solidFill>
                  <a:schemeClr val="bg2">
                    <a:lumMod val="10000"/>
                  </a:schemeClr>
                </a:solidFill>
              </a:rPr>
              <a:t>wordCount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fp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);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int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neighbor=1;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while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neighbor&lt;l){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for 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int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result=0;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result&lt;l;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result+=2*neighbor){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if 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result+neighbor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&lt; 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l){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       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partialResult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[result] = </a:t>
            </a:r>
            <a:r>
              <a:rPr lang="en-US" sz="900" b="1" u="none" dirty="0" err="1" smtClean="0">
                <a:solidFill>
                  <a:schemeClr val="bg2">
                    <a:lumMod val="10000"/>
                  </a:schemeClr>
                </a:solidFill>
              </a:rPr>
              <a:t>reduceTask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(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partialResult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[result], </a:t>
            </a: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	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partialResult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result+neighbor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]);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}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}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neighbor*=2;</a:t>
            </a:r>
          </a:p>
          <a:p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}</a:t>
            </a:r>
            <a:endParaRPr lang="en-US" sz="900" u="none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int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elems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u="none" dirty="0" err="1" smtClean="0">
                <a:solidFill>
                  <a:schemeClr val="bg2">
                    <a:lumMod val="10000"/>
                  </a:schemeClr>
                </a:solidFill>
              </a:rPr>
              <a:t>saveAsFile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u="none" dirty="0" err="1">
                <a:solidFill>
                  <a:schemeClr val="bg2">
                    <a:lumMod val="10000"/>
                  </a:schemeClr>
                </a:solidFill>
              </a:rPr>
              <a:t>partialResult</a:t>
            </a:r>
            <a:r>
              <a:rPr lang="en-US" sz="900" u="none" dirty="0">
                <a:solidFill>
                  <a:schemeClr val="bg2">
                    <a:lumMod val="10000"/>
                  </a:schemeClr>
                </a:solidFill>
              </a:rPr>
              <a:t>[0]</a:t>
            </a:r>
            <a:r>
              <a:rPr lang="en-US" sz="900" u="none" dirty="0" smtClean="0">
                <a:solidFill>
                  <a:schemeClr val="bg2">
                    <a:lumMod val="10000"/>
                  </a:schemeClr>
                </a:solidFill>
              </a:rPr>
              <a:t>);</a:t>
            </a:r>
          </a:p>
        </p:txBody>
      </p:sp>
      <p:pic>
        <p:nvPicPr>
          <p:cNvPr id="10" name="Picture 2" descr="https://spark.apache.org/images/spar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" y="602671"/>
            <a:ext cx="1239222" cy="6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324327" y="712599"/>
            <a:ext cx="1099491" cy="109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708046" y="3775853"/>
            <a:ext cx="4328450" cy="120032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public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interface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WordcountItf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{	</a:t>
            </a:r>
            <a:endParaRPr lang="en-US" sz="9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1" dirty="0" smtClean="0">
                <a:solidFill>
                  <a:schemeClr val="bg2">
                    <a:lumMod val="10000"/>
                  </a:schemeClr>
                </a:solidFill>
              </a:rPr>
              <a:t>@Method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dirty="0" err="1" smtClean="0">
                <a:solidFill>
                  <a:schemeClr val="bg2">
                    <a:lumMod val="10000"/>
                  </a:schemeClr>
                </a:solidFill>
              </a:rPr>
              <a:t>declaringClass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= "</a:t>
            </a:r>
            <a:r>
              <a:rPr lang="en-US" sz="900" dirty="0" err="1" smtClean="0">
                <a:solidFill>
                  <a:schemeClr val="bg2">
                    <a:lumMod val="10000"/>
                  </a:schemeClr>
                </a:solidFill>
              </a:rPr>
              <a:t>wordcount.multipleFilesNTimesFine.Wordcount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")</a:t>
            </a:r>
          </a:p>
          <a:p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public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HashMap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&lt;String, Integer&gt; </a:t>
            </a:r>
            <a:r>
              <a:rPr lang="en-US" sz="900" dirty="0" err="1" smtClean="0">
                <a:solidFill>
                  <a:schemeClr val="bg2">
                    <a:lumMod val="10000"/>
                  </a:schemeClr>
                </a:solidFill>
              </a:rPr>
              <a:t>reduceTask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endParaRPr lang="en-US" sz="9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b="1" dirty="0" smtClean="0">
                <a:solidFill>
                  <a:schemeClr val="bg2">
                    <a:lumMod val="10000"/>
                  </a:schemeClr>
                </a:solidFill>
              </a:rPr>
              <a:t>@</a:t>
            </a:r>
            <a:r>
              <a:rPr lang="en-US" sz="900" b="1" dirty="0">
                <a:solidFill>
                  <a:schemeClr val="bg2">
                    <a:lumMod val="10000"/>
                  </a:schemeClr>
                </a:solidFill>
              </a:rPr>
              <a:t>Parameter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HashMap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&lt;String, Integer&gt; m1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	</a:t>
            </a:r>
            <a:endParaRPr lang="en-US" sz="9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b="1" dirty="0" smtClean="0">
                <a:solidFill>
                  <a:schemeClr val="bg2">
                    <a:lumMod val="10000"/>
                  </a:schemeClr>
                </a:solidFill>
              </a:rPr>
              <a:t>@</a:t>
            </a:r>
            <a:r>
              <a:rPr lang="en-US" sz="900" b="1" dirty="0">
                <a:solidFill>
                  <a:schemeClr val="bg2">
                    <a:lumMod val="10000"/>
                  </a:schemeClr>
                </a:solidFill>
              </a:rPr>
              <a:t>Parameter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HashMap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&lt;String, Integer&gt;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m2 );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	</a:t>
            </a:r>
            <a:endParaRPr lang="en-US" sz="9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b="1" dirty="0" smtClean="0">
                <a:solidFill>
                  <a:schemeClr val="bg2">
                    <a:lumMod val="10000"/>
                  </a:schemeClr>
                </a:solidFill>
              </a:rPr>
              <a:t>@Method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(</a:t>
            </a:r>
            <a:r>
              <a:rPr lang="en-US" sz="900" dirty="0" err="1" smtClean="0">
                <a:solidFill>
                  <a:schemeClr val="bg2">
                    <a:lumMod val="10000"/>
                  </a:schemeClr>
                </a:solidFill>
              </a:rPr>
              <a:t>declaringClass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"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wordcount.multipleFilesNTimesFine.Wordcount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")</a:t>
            </a:r>
          </a:p>
          <a:p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public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HashMap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&lt;String, Integer&gt;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wordCount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(		</a:t>
            </a:r>
            <a:endParaRPr lang="en-US" sz="900" dirty="0" smtClean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  </a:t>
            </a:r>
            <a:r>
              <a:rPr lang="en-US" sz="900" b="1" dirty="0" smtClean="0">
                <a:solidFill>
                  <a:schemeClr val="bg2">
                    <a:lumMod val="10000"/>
                  </a:schemeClr>
                </a:solidFill>
              </a:rPr>
              <a:t>@Parameter 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type =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Type.FILE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, direction = </a:t>
            </a:r>
            <a:r>
              <a:rPr lang="en-US" sz="900" dirty="0" err="1">
                <a:solidFill>
                  <a:schemeClr val="bg2">
                    <a:lumMod val="10000"/>
                  </a:schemeClr>
                </a:solidFill>
              </a:rPr>
              <a:t>Direction.IN</a:t>
            </a:r>
            <a:r>
              <a:rPr lang="en-US" sz="900" dirty="0">
                <a:solidFill>
                  <a:schemeClr val="bg2">
                    <a:lumMod val="10000"/>
                  </a:schemeClr>
                </a:solidFill>
              </a:rPr>
              <a:t>) String </a:t>
            </a:r>
            <a:r>
              <a:rPr lang="en-US" sz="900" dirty="0" err="1" smtClean="0">
                <a:solidFill>
                  <a:schemeClr val="bg2">
                    <a:lumMod val="10000"/>
                  </a:schemeClr>
                </a:solidFill>
              </a:rPr>
              <a:t>filePath</a:t>
            </a:r>
            <a:r>
              <a:rPr lang="en-US" sz="900" dirty="0" smtClean="0">
                <a:solidFill>
                  <a:schemeClr val="bg2">
                    <a:lumMod val="10000"/>
                  </a:schemeClr>
                </a:solidFill>
              </a:rPr>
              <a:t> );}</a:t>
            </a:r>
            <a:endParaRPr lang="en-US" sz="9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480" y="747449"/>
            <a:ext cx="4716016" cy="133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1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comparison</a:t>
            </a:r>
            <a:r>
              <a:rPr lang="es-ES" dirty="0" smtClean="0"/>
              <a:t> – </a:t>
            </a:r>
            <a:r>
              <a:rPr lang="es-ES" dirty="0" err="1" smtClean="0"/>
              <a:t>WordCount</a:t>
            </a:r>
            <a:r>
              <a:rPr lang="es-ES" dirty="0" smtClean="0"/>
              <a:t> (Python)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E71EA-063B-44B1-AD35-92A155656681}" type="slidenum">
              <a:rPr lang="es-ES" altLang="en-US" smtClean="0"/>
              <a:pPr>
                <a:defRPr/>
              </a:pPr>
              <a:t>16</a:t>
            </a:fld>
            <a:endParaRPr lang="es-ES" altLang="en-US"/>
          </a:p>
        </p:txBody>
      </p:sp>
      <p:sp>
        <p:nvSpPr>
          <p:cNvPr id="5" name="CuadroTexto 4"/>
          <p:cNvSpPr txBox="1"/>
          <p:nvPr/>
        </p:nvSpPr>
        <p:spPr>
          <a:xfrm>
            <a:off x="899593" y="1310153"/>
            <a:ext cx="3114955" cy="327782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from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__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future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__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import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print_function</a:t>
            </a: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import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sys</a:t>
            </a: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from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operator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import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add</a:t>
            </a:r>
            <a:endParaRPr lang="es-ES" sz="9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from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pyspark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import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SparkContext</a:t>
            </a:r>
            <a:endParaRPr lang="es-ES" sz="9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if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__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name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__ == "__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main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__":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if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len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sys.argv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) != 2: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print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("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Usage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: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wordcount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&lt;file&gt;", file=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sys.stderr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exit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(-1)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sc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SparkContext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appName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="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PythonWordCount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")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b="1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lines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sc.textFile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sys.argv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[1], 1)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counts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=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lines.flatMap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(lambda x: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x.split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(' ')) \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                 .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map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(lambda x: (x, 1)) \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                 .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reduceByKey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add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    output =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counts.collect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for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(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word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count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) in output: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print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("%s: %i" % (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word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count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))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dirty="0">
              <a:solidFill>
                <a:srgbClr val="000000"/>
              </a:solidFill>
              <a:ea typeface="ＭＳ Ｐゴシック" pitchFamily="34" charset="-128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    </a:t>
            </a:r>
            <a:r>
              <a:rPr lang="es-ES" sz="900" b="1" dirty="0" err="1">
                <a:solidFill>
                  <a:srgbClr val="000000"/>
                </a:solidFill>
                <a:ea typeface="ＭＳ Ｐゴシック" pitchFamily="34" charset="-128"/>
              </a:rPr>
              <a:t>sc.stop</a:t>
            </a:r>
            <a:r>
              <a:rPr lang="es-ES" sz="900" b="1" dirty="0">
                <a:solidFill>
                  <a:srgbClr val="000000"/>
                </a:solidFill>
                <a:ea typeface="ＭＳ Ｐゴシック" pitchFamily="34" charset="-128"/>
              </a:rPr>
              <a:t>()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900" b="1" dirty="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4530796" y="3941643"/>
            <a:ext cx="1864613" cy="646331"/>
          </a:xfrm>
          <a:prstGeom prst="rect">
            <a:avLst/>
          </a:prstGeom>
          <a:solidFill>
            <a:srgbClr val="BBDE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@task(dict_1=INOUT)</a:t>
            </a:r>
          </a:p>
          <a:p>
            <a:r>
              <a:rPr lang="en-US" sz="900" dirty="0" err="1">
                <a:solidFill>
                  <a:srgbClr val="000000"/>
                </a:solidFill>
              </a:rPr>
              <a:t>def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reduce_count</a:t>
            </a:r>
            <a:r>
              <a:rPr lang="en-US" sz="900" dirty="0">
                <a:solidFill>
                  <a:srgbClr val="000000"/>
                </a:solidFill>
              </a:rPr>
              <a:t>(dict_1, dict_2):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for k, v in dict_2.iteritems():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    dict_1[k] += v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7994" y="1308746"/>
            <a:ext cx="3402378" cy="2308324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</a:rPr>
              <a:t>from collections import </a:t>
            </a:r>
            <a:r>
              <a:rPr lang="en-US" sz="900" dirty="0" err="1">
                <a:solidFill>
                  <a:srgbClr val="000000"/>
                </a:solidFill>
              </a:rPr>
              <a:t>defaultdict</a:t>
            </a:r>
            <a:endParaRPr lang="en-US" sz="900" dirty="0">
              <a:solidFill>
                <a:srgbClr val="000000"/>
              </a:solidFill>
            </a:endParaRPr>
          </a:p>
          <a:p>
            <a:r>
              <a:rPr lang="en-US" sz="900" dirty="0">
                <a:solidFill>
                  <a:srgbClr val="000000"/>
                </a:solidFill>
              </a:rPr>
              <a:t>import sys</a:t>
            </a:r>
          </a:p>
          <a:p>
            <a:endParaRPr lang="en-US" sz="900" dirty="0">
              <a:solidFill>
                <a:srgbClr val="000000"/>
              </a:solidFill>
            </a:endParaRPr>
          </a:p>
          <a:p>
            <a:r>
              <a:rPr lang="en-US" sz="900" dirty="0">
                <a:solidFill>
                  <a:srgbClr val="000000"/>
                </a:solidFill>
              </a:rPr>
              <a:t>if __name__ == "__main__":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</a:t>
            </a:r>
            <a:r>
              <a:rPr lang="en-US" sz="900" b="1" dirty="0">
                <a:solidFill>
                  <a:srgbClr val="000000"/>
                </a:solidFill>
              </a:rPr>
              <a:t>from </a:t>
            </a:r>
            <a:r>
              <a:rPr lang="en-US" sz="900" b="1" dirty="0" err="1">
                <a:solidFill>
                  <a:srgbClr val="000000"/>
                </a:solidFill>
              </a:rPr>
              <a:t>pycompss.api.api</a:t>
            </a:r>
            <a:r>
              <a:rPr lang="en-US" sz="900" b="1" dirty="0">
                <a:solidFill>
                  <a:srgbClr val="000000"/>
                </a:solidFill>
              </a:rPr>
              <a:t> import </a:t>
            </a:r>
            <a:r>
              <a:rPr lang="en-US" sz="900" b="1" dirty="0" err="1">
                <a:solidFill>
                  <a:srgbClr val="000000"/>
                </a:solidFill>
              </a:rPr>
              <a:t>compss_wait_on</a:t>
            </a:r>
            <a:endParaRPr lang="en-US" sz="900" b="1" dirty="0">
              <a:solidFill>
                <a:srgbClr val="000000"/>
              </a:solidFill>
            </a:endParaRPr>
          </a:p>
          <a:p>
            <a:r>
              <a:rPr lang="en-US" sz="900" dirty="0">
                <a:solidFill>
                  <a:srgbClr val="000000"/>
                </a:solidFill>
              </a:rPr>
              <a:t>    </a:t>
            </a:r>
            <a:r>
              <a:rPr lang="en-US" sz="900" dirty="0" err="1">
                <a:solidFill>
                  <a:srgbClr val="000000"/>
                </a:solidFill>
              </a:rPr>
              <a:t>pathFile</a:t>
            </a:r>
            <a:r>
              <a:rPr lang="en-US" sz="900" dirty="0">
                <a:solidFill>
                  <a:srgbClr val="000000"/>
                </a:solidFill>
              </a:rPr>
              <a:t> = </a:t>
            </a:r>
            <a:r>
              <a:rPr lang="en-US" sz="900" dirty="0" err="1">
                <a:solidFill>
                  <a:srgbClr val="000000"/>
                </a:solidFill>
              </a:rPr>
              <a:t>sys.argv</a:t>
            </a:r>
            <a:r>
              <a:rPr lang="en-US" sz="900" dirty="0">
                <a:solidFill>
                  <a:srgbClr val="000000"/>
                </a:solidFill>
              </a:rPr>
              <a:t>[1]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</a:t>
            </a:r>
            <a:r>
              <a:rPr lang="en-US" sz="900" dirty="0" err="1">
                <a:solidFill>
                  <a:srgbClr val="000000"/>
                </a:solidFill>
              </a:rPr>
              <a:t>sizeBlock</a:t>
            </a:r>
            <a:r>
              <a:rPr lang="en-US" sz="900" dirty="0">
                <a:solidFill>
                  <a:srgbClr val="000000"/>
                </a:solidFill>
              </a:rPr>
              <a:t> = </a:t>
            </a:r>
            <a:r>
              <a:rPr lang="en-US" sz="900" dirty="0" err="1">
                <a:solidFill>
                  <a:srgbClr val="000000"/>
                </a:solidFill>
              </a:rPr>
              <a:t>int</a:t>
            </a:r>
            <a:r>
              <a:rPr lang="en-US" sz="900" dirty="0">
                <a:solidFill>
                  <a:srgbClr val="000000"/>
                </a:solidFill>
              </a:rPr>
              <a:t>(</a:t>
            </a:r>
            <a:r>
              <a:rPr lang="en-US" sz="900" dirty="0" err="1">
                <a:solidFill>
                  <a:srgbClr val="000000"/>
                </a:solidFill>
              </a:rPr>
              <a:t>sys.argv</a:t>
            </a:r>
            <a:r>
              <a:rPr lang="en-US" sz="900" dirty="0">
                <a:solidFill>
                  <a:srgbClr val="000000"/>
                </a:solidFill>
              </a:rPr>
              <a:t>[2])</a:t>
            </a:r>
          </a:p>
          <a:p>
            <a:endParaRPr lang="en-US" sz="900" dirty="0">
              <a:solidFill>
                <a:srgbClr val="000000"/>
              </a:solidFill>
            </a:endParaRPr>
          </a:p>
          <a:p>
            <a:r>
              <a:rPr lang="en-US" sz="900" dirty="0">
                <a:solidFill>
                  <a:srgbClr val="000000"/>
                </a:solidFill>
              </a:rPr>
              <a:t>    result=</a:t>
            </a:r>
            <a:r>
              <a:rPr lang="en-US" sz="900" dirty="0" err="1">
                <a:solidFill>
                  <a:srgbClr val="000000"/>
                </a:solidFill>
              </a:rPr>
              <a:t>defaultdict</a:t>
            </a:r>
            <a:r>
              <a:rPr lang="en-US" sz="900" dirty="0">
                <a:solidFill>
                  <a:srgbClr val="000000"/>
                </a:solidFill>
              </a:rPr>
              <a:t>(</a:t>
            </a:r>
            <a:r>
              <a:rPr lang="en-US" sz="900" dirty="0" err="1">
                <a:solidFill>
                  <a:srgbClr val="000000"/>
                </a:solidFill>
              </a:rPr>
              <a:t>int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for block in </a:t>
            </a:r>
            <a:r>
              <a:rPr lang="en-US" sz="900" dirty="0" err="1">
                <a:solidFill>
                  <a:srgbClr val="000000"/>
                </a:solidFill>
              </a:rPr>
              <a:t>read_file_by_block</a:t>
            </a:r>
            <a:r>
              <a:rPr lang="en-US" sz="900" dirty="0">
                <a:solidFill>
                  <a:srgbClr val="000000"/>
                </a:solidFill>
              </a:rPr>
              <a:t>(</a:t>
            </a:r>
            <a:r>
              <a:rPr lang="en-US" sz="900" dirty="0" err="1">
                <a:solidFill>
                  <a:srgbClr val="000000"/>
                </a:solidFill>
              </a:rPr>
              <a:t>pathFile</a:t>
            </a:r>
            <a:r>
              <a:rPr lang="en-US" sz="900" dirty="0">
                <a:solidFill>
                  <a:srgbClr val="000000"/>
                </a:solidFill>
              </a:rPr>
              <a:t>, </a:t>
            </a:r>
            <a:r>
              <a:rPr lang="en-US" sz="900" dirty="0" err="1">
                <a:solidFill>
                  <a:srgbClr val="000000"/>
                </a:solidFill>
              </a:rPr>
              <a:t>sizeBlock</a:t>
            </a:r>
            <a:r>
              <a:rPr lang="en-US" sz="900" dirty="0">
                <a:solidFill>
                  <a:srgbClr val="000000"/>
                </a:solidFill>
              </a:rPr>
              <a:t>):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    </a:t>
            </a:r>
            <a:r>
              <a:rPr lang="en-US" sz="900" dirty="0" err="1">
                <a:solidFill>
                  <a:srgbClr val="000000"/>
                </a:solidFill>
              </a:rPr>
              <a:t>presult</a:t>
            </a:r>
            <a:r>
              <a:rPr lang="en-US" sz="900" dirty="0">
                <a:solidFill>
                  <a:srgbClr val="000000"/>
                </a:solidFill>
              </a:rPr>
              <a:t> = </a:t>
            </a:r>
            <a:r>
              <a:rPr lang="en-US" sz="900" dirty="0" err="1">
                <a:solidFill>
                  <a:srgbClr val="000000"/>
                </a:solidFill>
              </a:rPr>
              <a:t>word_count</a:t>
            </a:r>
            <a:r>
              <a:rPr lang="en-US" sz="900" dirty="0">
                <a:solidFill>
                  <a:srgbClr val="000000"/>
                </a:solidFill>
              </a:rPr>
              <a:t>(block)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    </a:t>
            </a:r>
            <a:r>
              <a:rPr lang="en-US" sz="900" dirty="0" err="1">
                <a:solidFill>
                  <a:srgbClr val="000000"/>
                </a:solidFill>
              </a:rPr>
              <a:t>reduce_count</a:t>
            </a:r>
            <a:r>
              <a:rPr lang="en-US" sz="900" dirty="0">
                <a:solidFill>
                  <a:srgbClr val="000000"/>
                </a:solidFill>
              </a:rPr>
              <a:t>(result, </a:t>
            </a:r>
            <a:r>
              <a:rPr lang="en-US" sz="900" dirty="0" err="1">
                <a:solidFill>
                  <a:srgbClr val="000000"/>
                </a:solidFill>
              </a:rPr>
              <a:t>presult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  <a:p>
            <a:endParaRPr lang="en-US" sz="900" dirty="0">
              <a:solidFill>
                <a:srgbClr val="000000"/>
              </a:solidFill>
            </a:endParaRPr>
          </a:p>
          <a:p>
            <a:r>
              <a:rPr lang="en-US" sz="900" dirty="0">
                <a:solidFill>
                  <a:srgbClr val="000000"/>
                </a:solidFill>
              </a:rPr>
              <a:t>    </a:t>
            </a:r>
            <a:r>
              <a:rPr lang="en-US" sz="900" b="1" dirty="0">
                <a:solidFill>
                  <a:srgbClr val="000000"/>
                </a:solidFill>
              </a:rPr>
              <a:t>output = </a:t>
            </a:r>
            <a:r>
              <a:rPr lang="en-US" sz="900" b="1" dirty="0" err="1">
                <a:solidFill>
                  <a:srgbClr val="000000"/>
                </a:solidFill>
              </a:rPr>
              <a:t>compss_wait_on</a:t>
            </a:r>
            <a:r>
              <a:rPr lang="en-US" sz="900" b="1" dirty="0">
                <a:solidFill>
                  <a:srgbClr val="000000"/>
                </a:solidFill>
              </a:rPr>
              <a:t>(result)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for (word, count) in output: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   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print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("%s: %i" % (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word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, </a:t>
            </a:r>
            <a:r>
              <a:rPr lang="es-ES" sz="900" dirty="0" err="1">
                <a:solidFill>
                  <a:srgbClr val="000000"/>
                </a:solidFill>
                <a:ea typeface="ＭＳ Ｐゴシック" pitchFamily="34" charset="-128"/>
              </a:rPr>
              <a:t>count</a:t>
            </a:r>
            <a:r>
              <a:rPr lang="es-ES" sz="900" dirty="0">
                <a:solidFill>
                  <a:srgbClr val="000000"/>
                </a:solidFill>
                <a:ea typeface="ＭＳ Ｐゴシック" pitchFamily="34" charset="-128"/>
              </a:rPr>
              <a:t>))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409852" y="3664643"/>
            <a:ext cx="1563248" cy="923330"/>
          </a:xfrm>
          <a:prstGeom prst="rect">
            <a:avLst/>
          </a:prstGeom>
          <a:solidFill>
            <a:srgbClr val="BBDEFF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@task(returns=</a:t>
            </a:r>
            <a:r>
              <a:rPr lang="en-US" sz="900" b="1" dirty="0" err="1">
                <a:solidFill>
                  <a:srgbClr val="000000"/>
                </a:solidFill>
              </a:rPr>
              <a:t>dict</a:t>
            </a:r>
            <a:r>
              <a:rPr lang="en-US" sz="900" b="1" dirty="0">
                <a:solidFill>
                  <a:srgbClr val="000000"/>
                </a:solidFill>
              </a:rPr>
              <a:t>)</a:t>
            </a:r>
          </a:p>
          <a:p>
            <a:r>
              <a:rPr lang="en-US" sz="900" dirty="0" err="1">
                <a:solidFill>
                  <a:srgbClr val="000000"/>
                </a:solidFill>
              </a:rPr>
              <a:t>def</a:t>
            </a:r>
            <a:r>
              <a:rPr lang="en-US" sz="900" dirty="0">
                <a:solidFill>
                  <a:srgbClr val="000000"/>
                </a:solidFill>
              </a:rPr>
              <a:t> </a:t>
            </a:r>
            <a:r>
              <a:rPr lang="en-US" sz="900" dirty="0" err="1">
                <a:solidFill>
                  <a:srgbClr val="000000"/>
                </a:solidFill>
              </a:rPr>
              <a:t>word_count</a:t>
            </a:r>
            <a:r>
              <a:rPr lang="en-US" sz="900" dirty="0">
                <a:solidFill>
                  <a:srgbClr val="000000"/>
                </a:solidFill>
              </a:rPr>
              <a:t>(collection):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result = </a:t>
            </a:r>
            <a:r>
              <a:rPr lang="en-US" sz="900" dirty="0" err="1">
                <a:solidFill>
                  <a:srgbClr val="000000"/>
                </a:solidFill>
              </a:rPr>
              <a:t>defaultdict</a:t>
            </a:r>
            <a:r>
              <a:rPr lang="en-US" sz="900" dirty="0">
                <a:solidFill>
                  <a:srgbClr val="000000"/>
                </a:solidFill>
              </a:rPr>
              <a:t>(</a:t>
            </a:r>
            <a:r>
              <a:rPr lang="en-US" sz="900" dirty="0" err="1">
                <a:solidFill>
                  <a:srgbClr val="000000"/>
                </a:solidFill>
              </a:rPr>
              <a:t>int</a:t>
            </a:r>
            <a:r>
              <a:rPr lang="en-US" sz="900" dirty="0">
                <a:solidFill>
                  <a:srgbClr val="000000"/>
                </a:solidFill>
              </a:rPr>
              <a:t>)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for word in collection: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    result[word] += 1</a:t>
            </a:r>
          </a:p>
          <a:p>
            <a:r>
              <a:rPr lang="en-US" sz="900" dirty="0">
                <a:solidFill>
                  <a:srgbClr val="000000"/>
                </a:solidFill>
              </a:rPr>
              <a:t>    return result</a:t>
            </a:r>
          </a:p>
        </p:txBody>
      </p:sp>
      <p:pic>
        <p:nvPicPr>
          <p:cNvPr id="10" name="Picture 2" descr="https://spark.apache.org/images/spark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2" y="602671"/>
            <a:ext cx="1239222" cy="6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/>
        </p:blipFill>
        <p:spPr>
          <a:xfrm>
            <a:off x="7324327" y="712599"/>
            <a:ext cx="1099491" cy="1096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8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– code 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based on the </a:t>
            </a:r>
            <a:r>
              <a:rPr lang="en-US" dirty="0" err="1" smtClean="0"/>
              <a:t>Kmeans</a:t>
            </a:r>
            <a:r>
              <a:rPr lang="en-US" dirty="0" smtClean="0"/>
              <a:t> </a:t>
            </a:r>
            <a:r>
              <a:rPr lang="en-US" dirty="0" err="1" smtClean="0"/>
              <a:t>scala</a:t>
            </a:r>
            <a:r>
              <a:rPr lang="en-US" dirty="0" smtClean="0"/>
              <a:t> code available at </a:t>
            </a:r>
            <a:r>
              <a:rPr lang="en-US" dirty="0" err="1" smtClean="0"/>
              <a:t>MLlib</a:t>
            </a:r>
            <a:endParaRPr lang="en-US" dirty="0" smtClean="0"/>
          </a:p>
          <a:p>
            <a:r>
              <a:rPr lang="en-US" dirty="0" smtClean="0"/>
              <a:t>COMPSs code written in Java, following same structure</a:t>
            </a:r>
          </a:p>
          <a:p>
            <a:r>
              <a:rPr lang="en-US" dirty="0" smtClean="0"/>
              <a:t>Input: N points x M dimensions, to be clustered in K centers</a:t>
            </a:r>
          </a:p>
          <a:p>
            <a:pPr lvl="1"/>
            <a:r>
              <a:rPr lang="en-US" dirty="0" smtClean="0"/>
              <a:t>Randomly generated </a:t>
            </a:r>
          </a:p>
          <a:p>
            <a:pPr lvl="1"/>
            <a:r>
              <a:rPr lang="en-US" dirty="0" smtClean="0"/>
              <a:t>Split in fragments</a:t>
            </a:r>
          </a:p>
          <a:p>
            <a:r>
              <a:rPr lang="en-US" dirty="0" smtClean="0"/>
              <a:t>Iterative process until convergence: </a:t>
            </a:r>
          </a:p>
          <a:p>
            <a:pPr lvl="1"/>
            <a:r>
              <a:rPr lang="en-US" dirty="0" smtClean="0"/>
              <a:t>For each fragment: Assign points to closest center </a:t>
            </a:r>
          </a:p>
          <a:p>
            <a:pPr lvl="1"/>
            <a:r>
              <a:rPr lang="en-US" dirty="0" smtClean="0"/>
              <a:t>Compute new centers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E71EA-063B-44B1-AD35-92A155656681}" type="slidenum">
              <a:rPr lang="es-ES" altLang="en-US" smtClean="0"/>
              <a:pPr>
                <a:defRPr/>
              </a:pPr>
              <a:t>17</a:t>
            </a:fld>
            <a:endParaRPr lang="es-E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607" y="2172581"/>
            <a:ext cx="3692037" cy="27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5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Terasort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based on the </a:t>
            </a:r>
            <a:r>
              <a:rPr lang="en-US" dirty="0" err="1" smtClean="0"/>
              <a:t>Terasort</a:t>
            </a:r>
            <a:r>
              <a:rPr lang="en-US" dirty="0" smtClean="0"/>
              <a:t> </a:t>
            </a:r>
            <a:r>
              <a:rPr lang="en-US" dirty="0" err="1" smtClean="0"/>
              <a:t>scala</a:t>
            </a:r>
            <a:r>
              <a:rPr lang="en-US" dirty="0" smtClean="0"/>
              <a:t> code available at </a:t>
            </a:r>
            <a:r>
              <a:rPr lang="en-US" dirty="0" err="1" smtClean="0"/>
              <a:t>github</a:t>
            </a:r>
            <a:r>
              <a:rPr lang="en-US" dirty="0" smtClean="0"/>
              <a:t> by Ewan Higgs</a:t>
            </a:r>
          </a:p>
          <a:p>
            <a:r>
              <a:rPr lang="en-US" dirty="0"/>
              <a:t>COMPSs code written in Java, following same </a:t>
            </a:r>
            <a:r>
              <a:rPr lang="en-US" dirty="0" smtClean="0"/>
              <a:t>structure</a:t>
            </a:r>
          </a:p>
          <a:p>
            <a:r>
              <a:rPr lang="en-US" dirty="0" smtClean="0"/>
              <a:t>Data partitioned in fragments</a:t>
            </a:r>
          </a:p>
          <a:p>
            <a:r>
              <a:rPr lang="en-US" dirty="0" smtClean="0"/>
              <a:t>Points in a range are filtered from each fragment </a:t>
            </a:r>
          </a:p>
          <a:p>
            <a:r>
              <a:rPr lang="en-US" dirty="0" smtClean="0"/>
              <a:t>All the points in a range are then sorted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E71EA-063B-44B1-AD35-92A155656681}" type="slidenum">
              <a:rPr lang="es-ES" altLang="en-US" smtClean="0"/>
              <a:pPr>
                <a:defRPr/>
              </a:pPr>
              <a:t>18</a:t>
            </a:fld>
            <a:endParaRPr lang="es-E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295277"/>
            <a:ext cx="3030405" cy="17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comparison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735546"/>
            <a:ext cx="8352928" cy="972108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07E71EA-063B-44B1-AD35-92A155656681}" type="slidenum">
              <a:rPr lang="es-ES" altLang="en-US" smtClean="0"/>
              <a:pPr>
                <a:defRPr/>
              </a:pPr>
              <a:t>19</a:t>
            </a:fld>
            <a:endParaRPr lang="es-ES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7733"/>
              </p:ext>
            </p:extLst>
          </p:nvPr>
        </p:nvGraphicFramePr>
        <p:xfrm>
          <a:off x="86798" y="843558"/>
          <a:ext cx="8928992" cy="222504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304256"/>
                <a:gridCol w="1224136"/>
                <a:gridCol w="973620"/>
                <a:gridCol w="1258628"/>
                <a:gridCol w="917345"/>
                <a:gridCol w="1170887"/>
                <a:gridCol w="108012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WordCount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Kmeans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err="1" smtClean="0"/>
                        <a:t>Terasort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Spark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Total</a:t>
                      </a:r>
                      <a:r>
                        <a:rPr lang="en-US" baseline="0" dirty="0" smtClean="0"/>
                        <a:t> #lines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0" dirty="0" smtClean="0"/>
                        <a:t>#lines</a:t>
                      </a:r>
                      <a:r>
                        <a:rPr lang="en-US" baseline="0" noProof="0" dirty="0" smtClean="0"/>
                        <a:t> t</a:t>
                      </a:r>
                      <a:r>
                        <a:rPr lang="en-US" noProof="0" dirty="0" smtClean="0"/>
                        <a:t>asks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#lines</a:t>
                      </a:r>
                      <a:r>
                        <a:rPr lang="en-US" baseline="0" dirty="0" smtClean="0"/>
                        <a:t> 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#tasks / #operators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07504" y="3176610"/>
            <a:ext cx="8928992" cy="14473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00499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Spark codes more compact</a:t>
            </a:r>
          </a:p>
          <a:p>
            <a:r>
              <a:rPr lang="en-US" dirty="0"/>
              <a:t>L</a:t>
            </a:r>
            <a:r>
              <a:rPr lang="en-US" dirty="0" smtClean="0"/>
              <a:t>ess flexible interface 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7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for this talk at </a:t>
            </a:r>
            <a:r>
              <a:rPr lang="pt-BR" dirty="0"/>
              <a:t>CCDSC 2016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 #1: how to “</a:t>
            </a:r>
            <a:r>
              <a:rPr lang="en-US" dirty="0" err="1" smtClean="0"/>
              <a:t>uncan</a:t>
            </a:r>
            <a:r>
              <a:rPr lang="en-US" dirty="0" smtClean="0"/>
              <a:t>” my talk to meet the expectations of the workshop</a:t>
            </a:r>
          </a:p>
          <a:p>
            <a:r>
              <a:rPr lang="en-US" dirty="0" smtClean="0"/>
              <a:t>Challenge #2: how to make an interesting talk in the morning</a:t>
            </a:r>
            <a:br>
              <a:rPr lang="en-US" dirty="0" smtClean="0"/>
            </a:br>
            <a:r>
              <a:rPr lang="is-IS" dirty="0" smtClean="0"/>
              <a:t>… after the first visit to the cave</a:t>
            </a:r>
          </a:p>
          <a:p>
            <a:r>
              <a:rPr lang="is-IS" dirty="0" smtClean="0"/>
              <a:t>Challenge #3: how to speak after Pete  and keep your interest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t="22001" r="5901" b="17800"/>
          <a:stretch/>
        </p:blipFill>
        <p:spPr>
          <a:xfrm>
            <a:off x="4716016" y="2506493"/>
            <a:ext cx="3312368" cy="22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48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735546"/>
            <a:ext cx="8928992" cy="3420380"/>
          </a:xfrm>
        </p:spPr>
        <p:txBody>
          <a:bodyPr>
            <a:normAutofit/>
          </a:bodyPr>
          <a:lstStyle/>
          <a:p>
            <a:r>
              <a:rPr lang="en-US" dirty="0" smtClean="0"/>
              <a:t>Strong scaling</a:t>
            </a:r>
          </a:p>
          <a:p>
            <a:pPr lvl="1"/>
            <a:r>
              <a:rPr lang="en-US" dirty="0" smtClean="0"/>
              <a:t>1024 files / 1GB each = 1TB</a:t>
            </a:r>
          </a:p>
          <a:p>
            <a:pPr lvl="1"/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worker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r>
              <a:rPr lang="es-ES" dirty="0" smtClean="0"/>
              <a:t> </a:t>
            </a:r>
            <a:r>
              <a:rPr lang="es-ES" dirty="0" err="1" smtClean="0"/>
              <a:t>runs</a:t>
            </a:r>
            <a:r>
              <a:rPr lang="es-ES" dirty="0" smtClean="0"/>
              <a:t> up to </a:t>
            </a:r>
            <a:br>
              <a:rPr lang="es-ES" dirty="0" smtClean="0"/>
            </a:br>
            <a:r>
              <a:rPr lang="es-ES" dirty="0" smtClean="0"/>
              <a:t>16 </a:t>
            </a:r>
            <a:r>
              <a:rPr lang="es-ES" dirty="0" err="1" smtClean="0"/>
              <a:t>tasks</a:t>
            </a:r>
            <a:r>
              <a:rPr lang="es-ES" dirty="0" smtClean="0"/>
              <a:t> in </a:t>
            </a:r>
            <a:r>
              <a:rPr lang="es-ES" dirty="0" err="1" smtClean="0"/>
              <a:t>parallel</a:t>
            </a:r>
            <a:r>
              <a:rPr lang="es-ES" dirty="0" smtClean="0"/>
              <a:t> </a:t>
            </a:r>
            <a:endParaRPr lang="es-ES" dirty="0"/>
          </a:p>
          <a:p>
            <a:r>
              <a:rPr lang="es-ES" dirty="0" err="1" smtClean="0"/>
              <a:t>Weak</a:t>
            </a:r>
            <a:r>
              <a:rPr lang="es-ES" dirty="0" smtClean="0"/>
              <a:t> </a:t>
            </a:r>
            <a:r>
              <a:rPr lang="es-ES" dirty="0" err="1" smtClean="0"/>
              <a:t>scaling</a:t>
            </a:r>
            <a:endParaRPr lang="es-ES" dirty="0"/>
          </a:p>
          <a:p>
            <a:pPr lvl="1"/>
            <a:r>
              <a:rPr lang="en-US" dirty="0" smtClean="0"/>
              <a:t>1 GB / task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92" y="2860022"/>
            <a:ext cx="3719156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292" y="645986"/>
            <a:ext cx="3711600" cy="216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4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WordCount</a:t>
            </a:r>
            <a:r>
              <a:rPr lang="en-US" dirty="0" smtClean="0"/>
              <a:t> traces - strong scaling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1510"/>
            <a:ext cx="6091200" cy="25198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72" y="2632066"/>
            <a:ext cx="6129549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401539"/>
            <a:ext cx="2491200" cy="25188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8" y="2701859"/>
            <a:ext cx="2492308" cy="2520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74986" y="100557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32 nodes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37048" y="330936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 nodes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14930" y="-18797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Large variability </a:t>
            </a:r>
            <a:r>
              <a:rPr lang="en-US" smtClean="0">
                <a:solidFill>
                  <a:schemeClr val="bg1"/>
                </a:solidFill>
              </a:rPr>
              <a:t>due </a:t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smtClean="0">
                <a:solidFill>
                  <a:schemeClr val="bg1"/>
                </a:solidFill>
              </a:rPr>
              <a:t>to </a:t>
            </a:r>
            <a:r>
              <a:rPr lang="en-US" dirty="0" smtClean="0">
                <a:solidFill>
                  <a:schemeClr val="bg1"/>
                </a:solidFill>
              </a:rPr>
              <a:t>reads to </a:t>
            </a:r>
            <a:r>
              <a:rPr lang="en-US" dirty="0" err="1" smtClean="0">
                <a:solidFill>
                  <a:schemeClr val="bg1"/>
                </a:solidFill>
              </a:rPr>
              <a:t>gpfs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212895" y="684253"/>
            <a:ext cx="936104" cy="822665"/>
          </a:xfrm>
          <a:prstGeom prst="curvedConnector3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01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performance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Strong scaling – total dataset:</a:t>
            </a:r>
          </a:p>
          <a:p>
            <a:pPr lvl="1"/>
            <a:r>
              <a:rPr lang="en-US" dirty="0" smtClean="0"/>
              <a:t>Points	    131.072,000</a:t>
            </a:r>
            <a:endParaRPr lang="en-US" dirty="0"/>
          </a:p>
          <a:p>
            <a:pPr lvl="1"/>
            <a:r>
              <a:rPr lang="en-US" dirty="0" smtClean="0"/>
              <a:t>Dimensions 100</a:t>
            </a:r>
            <a:endParaRPr lang="en-US" dirty="0"/>
          </a:p>
          <a:p>
            <a:pPr lvl="1"/>
            <a:r>
              <a:rPr lang="en-US" dirty="0"/>
              <a:t>Centers	 </a:t>
            </a:r>
            <a:r>
              <a:rPr lang="en-US" dirty="0" smtClean="0"/>
              <a:t>   1000</a:t>
            </a:r>
            <a:endParaRPr lang="en-US" dirty="0"/>
          </a:p>
          <a:p>
            <a:pPr lvl="1"/>
            <a:r>
              <a:rPr lang="en-US" dirty="0"/>
              <a:t>Iterations	</a:t>
            </a:r>
            <a:r>
              <a:rPr lang="en-US" dirty="0" smtClean="0"/>
              <a:t>    10</a:t>
            </a:r>
            <a:endParaRPr lang="en-US" dirty="0"/>
          </a:p>
          <a:p>
            <a:pPr lvl="1"/>
            <a:r>
              <a:rPr lang="en-US" dirty="0" smtClean="0"/>
              <a:t>Fragments  1024</a:t>
            </a:r>
          </a:p>
          <a:p>
            <a:pPr lvl="1"/>
            <a:r>
              <a:rPr lang="en-US" dirty="0"/>
              <a:t>Total dataset size: </a:t>
            </a:r>
            <a:r>
              <a:rPr lang="en-US" dirty="0" smtClean="0"/>
              <a:t>~100 GB</a:t>
            </a:r>
          </a:p>
          <a:p>
            <a:r>
              <a:rPr lang="en-US" dirty="0" smtClean="0"/>
              <a:t>Weak Scaling – dataset per worker:</a:t>
            </a:r>
          </a:p>
          <a:p>
            <a:pPr lvl="1"/>
            <a:r>
              <a:rPr lang="en-US" dirty="0" smtClean="0"/>
              <a:t>Points	 2.048,000 </a:t>
            </a:r>
          </a:p>
          <a:p>
            <a:pPr lvl="1"/>
            <a:r>
              <a:rPr lang="en-US" dirty="0" smtClean="0"/>
              <a:t>Dimensions     100</a:t>
            </a:r>
            <a:endParaRPr lang="en-US" dirty="0"/>
          </a:p>
          <a:p>
            <a:pPr lvl="1"/>
            <a:r>
              <a:rPr lang="en-US" dirty="0"/>
              <a:t>Centers	</a:t>
            </a:r>
            <a:r>
              <a:rPr lang="en-US" dirty="0" smtClean="0"/>
              <a:t>1000</a:t>
            </a:r>
            <a:endParaRPr lang="en-US" dirty="0"/>
          </a:p>
          <a:p>
            <a:pPr lvl="1"/>
            <a:r>
              <a:rPr lang="en-US" dirty="0" smtClean="0"/>
              <a:t>Iterations</a:t>
            </a:r>
            <a:r>
              <a:rPr lang="en-US" dirty="0"/>
              <a:t>	</a:t>
            </a:r>
            <a:r>
              <a:rPr lang="en-US" dirty="0" smtClean="0"/>
              <a:t>10</a:t>
            </a:r>
            <a:endParaRPr lang="en-US" dirty="0"/>
          </a:p>
          <a:p>
            <a:pPr lvl="1"/>
            <a:r>
              <a:rPr lang="en-US" dirty="0"/>
              <a:t>Fragments  </a:t>
            </a:r>
            <a:r>
              <a:rPr lang="en-US" dirty="0" smtClean="0"/>
              <a:t>     16</a:t>
            </a:r>
            <a:endParaRPr lang="en-US" dirty="0"/>
          </a:p>
          <a:p>
            <a:pPr lvl="1"/>
            <a:r>
              <a:rPr lang="en-US" dirty="0" smtClean="0"/>
              <a:t>Dataset </a:t>
            </a:r>
            <a:r>
              <a:rPr lang="en-US" dirty="0"/>
              <a:t>size: </a:t>
            </a:r>
            <a:r>
              <a:rPr lang="en-US" dirty="0" smtClean="0"/>
              <a:t>~1.5 GB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866" y="479146"/>
            <a:ext cx="3726761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866" y="2789736"/>
            <a:ext cx="3713684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8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Terasort</a:t>
            </a:r>
            <a:r>
              <a:rPr lang="en-US" dirty="0" smtClean="0"/>
              <a:t> performance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</a:t>
            </a:r>
            <a:r>
              <a:rPr lang="en-US" dirty="0"/>
              <a:t>Scaling		</a:t>
            </a:r>
          </a:p>
          <a:p>
            <a:pPr lvl="1"/>
            <a:r>
              <a:rPr lang="en-US" dirty="0" smtClean="0"/>
              <a:t>256 files / 1 GB each</a:t>
            </a:r>
            <a:endParaRPr lang="en-US" dirty="0"/>
          </a:p>
          <a:p>
            <a:pPr lvl="1"/>
            <a:r>
              <a:rPr lang="en-US" dirty="0" smtClean="0"/>
              <a:t>Total size 256 GB</a:t>
            </a:r>
          </a:p>
          <a:p>
            <a:endParaRPr lang="en-US" dirty="0" smtClean="0"/>
          </a:p>
          <a:p>
            <a:r>
              <a:rPr lang="en-US" dirty="0" smtClean="0"/>
              <a:t>Weak scaling</a:t>
            </a:r>
          </a:p>
          <a:p>
            <a:pPr lvl="1"/>
            <a:r>
              <a:rPr lang="en-US" dirty="0" smtClean="0"/>
              <a:t>4 files / 1 GB per worker</a:t>
            </a:r>
          </a:p>
          <a:p>
            <a:pPr lvl="1"/>
            <a:r>
              <a:rPr lang="en-US" dirty="0" smtClean="0"/>
              <a:t>4 GB / worker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628" y="402552"/>
            <a:ext cx="3726000" cy="2159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867" y="2608165"/>
            <a:ext cx="372676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7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Terasort</a:t>
            </a:r>
            <a:r>
              <a:rPr lang="en-US" dirty="0" smtClean="0"/>
              <a:t> traces – weak scaling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81" y="2605231"/>
            <a:ext cx="2136264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184" y="699542"/>
            <a:ext cx="2136264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45" y="2564564"/>
            <a:ext cx="4381555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699542"/>
            <a:ext cx="4381555" cy="216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5042" y="328461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32 nodes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648" y="136975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nodes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88024" y="4011910"/>
            <a:ext cx="2215671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Sort task duration </a:t>
            </a:r>
            <a:br>
              <a:rPr lang="en-US" sz="1600" dirty="0" smtClean="0"/>
            </a:br>
            <a:r>
              <a:rPr lang="en-US" sz="1600" dirty="0" smtClean="0"/>
              <a:t>increases significantly</a:t>
            </a:r>
          </a:p>
          <a:p>
            <a:r>
              <a:rPr lang="en-US" sz="1600" dirty="0" smtClean="0"/>
              <a:t>+ large variability</a:t>
            </a:r>
          </a:p>
          <a:p>
            <a:r>
              <a:rPr lang="en-US" sz="1600" dirty="0" smtClean="0"/>
              <a:t>Reads/writes from file </a:t>
            </a:r>
            <a:endParaRPr lang="en-US" sz="1600" dirty="0"/>
          </a:p>
        </p:txBody>
      </p:sp>
      <p:cxnSp>
        <p:nvCxnSpPr>
          <p:cNvPr id="14" name="Curved Connector 13"/>
          <p:cNvCxnSpPr>
            <a:stCxn id="12" idx="1"/>
          </p:cNvCxnSpPr>
          <p:nvPr/>
        </p:nvCxnSpPr>
        <p:spPr>
          <a:xfrm rot="10800000">
            <a:off x="4046474" y="3581757"/>
            <a:ext cx="741551" cy="968762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3"/>
          </p:cNvCxnSpPr>
          <p:nvPr/>
        </p:nvCxnSpPr>
        <p:spPr>
          <a:xfrm flipV="1">
            <a:off x="7003695" y="3581757"/>
            <a:ext cx="643170" cy="968762"/>
          </a:xfrm>
          <a:prstGeom prst="curvedConnector2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67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107504" y="735545"/>
            <a:ext cx="8928992" cy="4032619"/>
          </a:xfrm>
        </p:spPr>
        <p:txBody>
          <a:bodyPr>
            <a:normAutofit fontScale="40000" lnSpcReduction="20000"/>
          </a:bodyPr>
          <a:lstStyle/>
          <a:p>
            <a:r>
              <a:rPr lang="en-GB" sz="3800" dirty="0">
                <a:solidFill>
                  <a:schemeClr val="tx1"/>
                </a:solidFill>
              </a:rPr>
              <a:t>Summary of comparison</a:t>
            </a:r>
          </a:p>
          <a:p>
            <a:pPr lvl="1"/>
            <a:r>
              <a:rPr lang="en-GB" sz="3300" dirty="0">
                <a:solidFill>
                  <a:schemeClr val="tx1"/>
                </a:solidFill>
              </a:rPr>
              <a:t>Spark code is more compact </a:t>
            </a:r>
          </a:p>
          <a:p>
            <a:pPr lvl="1"/>
            <a:r>
              <a:rPr lang="en-GB" sz="3300" dirty="0">
                <a:solidFill>
                  <a:schemeClr val="tx1"/>
                </a:solidFill>
              </a:rPr>
              <a:t>COMPSs offers more flexibility, both in programming model and runtime </a:t>
            </a:r>
            <a:r>
              <a:rPr lang="en-GB" sz="3300" dirty="0" err="1">
                <a:solidFill>
                  <a:schemeClr val="tx1"/>
                </a:solidFill>
              </a:rPr>
              <a:t>behavior</a:t>
            </a:r>
            <a:r>
              <a:rPr lang="en-GB" sz="3300" dirty="0">
                <a:solidFill>
                  <a:schemeClr val="tx1"/>
                </a:solidFill>
              </a:rPr>
              <a:t> </a:t>
            </a:r>
            <a:endParaRPr lang="en-GB" sz="3300" dirty="0" smtClean="0">
              <a:solidFill>
                <a:schemeClr val="tx1"/>
              </a:solidFill>
            </a:endParaRPr>
          </a:p>
          <a:p>
            <a:pPr lvl="1"/>
            <a:r>
              <a:rPr lang="en-GB" sz="3300" dirty="0" smtClean="0">
                <a:solidFill>
                  <a:schemeClr val="tx1"/>
                </a:solidFill>
              </a:rPr>
              <a:t>Performance results slightly better for COMPSs</a:t>
            </a:r>
          </a:p>
          <a:p>
            <a:pPr lvl="1"/>
            <a:r>
              <a:rPr lang="en-GB" sz="3300" dirty="0" smtClean="0">
                <a:solidFill>
                  <a:schemeClr val="tx1"/>
                </a:solidFill>
              </a:rPr>
              <a:t>Need to better understand reasons for better performance </a:t>
            </a:r>
          </a:p>
          <a:p>
            <a:r>
              <a:rPr lang="en-GB" sz="3700" dirty="0" smtClean="0">
                <a:solidFill>
                  <a:schemeClr val="tx1"/>
                </a:solidFill>
              </a:rPr>
              <a:t>Ongoing work:</a:t>
            </a:r>
          </a:p>
          <a:p>
            <a:pPr lvl="1"/>
            <a:r>
              <a:rPr lang="en-GB" sz="3300" dirty="0" smtClean="0">
                <a:solidFill>
                  <a:schemeClr val="tx1"/>
                </a:solidFill>
              </a:rPr>
              <a:t>Integration with new storage technologies:</a:t>
            </a:r>
          </a:p>
          <a:p>
            <a:pPr lvl="2"/>
            <a:r>
              <a:rPr lang="en-GB" sz="3100" dirty="0" err="1" smtClean="0">
                <a:solidFill>
                  <a:schemeClr val="tx1"/>
                </a:solidFill>
              </a:rPr>
              <a:t>dataClay</a:t>
            </a:r>
            <a:r>
              <a:rPr lang="en-GB" sz="3100" dirty="0" smtClean="0">
                <a:solidFill>
                  <a:schemeClr val="tx1"/>
                </a:solidFill>
              </a:rPr>
              <a:t>, Hecuba</a:t>
            </a:r>
          </a:p>
          <a:p>
            <a:pPr lvl="2"/>
            <a:r>
              <a:rPr lang="en-GB" sz="3100" dirty="0" smtClean="0">
                <a:solidFill>
                  <a:schemeClr val="tx1"/>
                </a:solidFill>
              </a:rPr>
              <a:t>Will improve current issues with traditional file systems (</a:t>
            </a:r>
            <a:r>
              <a:rPr lang="en-GB" sz="3100" dirty="0" err="1" smtClean="0">
                <a:solidFill>
                  <a:schemeClr val="tx1"/>
                </a:solidFill>
              </a:rPr>
              <a:t>gpfs</a:t>
            </a:r>
            <a:r>
              <a:rPr lang="en-GB" sz="3100" dirty="0" smtClean="0">
                <a:solidFill>
                  <a:schemeClr val="tx1"/>
                </a:solidFill>
              </a:rPr>
              <a:t>) </a:t>
            </a:r>
          </a:p>
          <a:p>
            <a:pPr lvl="1"/>
            <a:r>
              <a:rPr lang="en-GB" sz="3300" dirty="0" smtClean="0">
                <a:solidFill>
                  <a:schemeClr val="tx1"/>
                </a:solidFill>
              </a:rPr>
              <a:t>Support to end-to-end HPC workflows </a:t>
            </a:r>
          </a:p>
          <a:p>
            <a:pPr lvl="2"/>
            <a:r>
              <a:rPr lang="en-GB" sz="3200" dirty="0">
                <a:solidFill>
                  <a:schemeClr val="tx1"/>
                </a:solidFill>
              </a:rPr>
              <a:t>COMPSs runtime enabled to run MPI workloads as tasks</a:t>
            </a:r>
          </a:p>
          <a:p>
            <a:pPr lvl="2"/>
            <a:r>
              <a:rPr lang="en-GB" sz="3100" dirty="0" smtClean="0">
                <a:solidFill>
                  <a:schemeClr val="tx1"/>
                </a:solidFill>
              </a:rPr>
              <a:t>Support for streaming </a:t>
            </a:r>
          </a:p>
          <a:p>
            <a:r>
              <a:rPr lang="en-GB" sz="3700" dirty="0" smtClean="0">
                <a:solidFill>
                  <a:schemeClr val="tx1"/>
                </a:solidFill>
              </a:rPr>
              <a:t>Future plans</a:t>
            </a:r>
          </a:p>
          <a:p>
            <a:pPr lvl="1"/>
            <a:r>
              <a:rPr lang="en-GB" sz="3300" dirty="0" smtClean="0">
                <a:solidFill>
                  <a:schemeClr val="tx1"/>
                </a:solidFill>
              </a:rPr>
              <a:t>Promotion of </a:t>
            </a:r>
            <a:r>
              <a:rPr lang="en-GB" sz="3300" dirty="0" err="1" smtClean="0">
                <a:solidFill>
                  <a:schemeClr val="tx1"/>
                </a:solidFill>
              </a:rPr>
              <a:t>PyCOMPSs</a:t>
            </a:r>
            <a:r>
              <a:rPr lang="en-GB" sz="3300" dirty="0" smtClean="0">
                <a:solidFill>
                  <a:schemeClr val="tx1"/>
                </a:solidFill>
              </a:rPr>
              <a:t> in Python community</a:t>
            </a:r>
          </a:p>
          <a:p>
            <a:pPr lvl="2"/>
            <a:r>
              <a:rPr lang="en-GB" sz="3100" dirty="0" smtClean="0">
                <a:solidFill>
                  <a:schemeClr val="tx1"/>
                </a:solidFill>
              </a:rPr>
              <a:t>Enablement of automatic installation (pip install) </a:t>
            </a:r>
            <a:endParaRPr lang="en-GB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is-IS" sz="3800" dirty="0" smtClean="0">
                <a:solidFill>
                  <a:schemeClr val="tx1"/>
                </a:solidFill>
              </a:rPr>
              <a:t>Distribution</a:t>
            </a:r>
            <a:endParaRPr lang="is-IS" sz="3800" dirty="0">
              <a:solidFill>
                <a:schemeClr val="tx1"/>
              </a:solidFill>
            </a:endParaRPr>
          </a:p>
          <a:p>
            <a:pPr lvl="1"/>
            <a:r>
              <a:rPr lang="en-US" sz="3300" dirty="0" err="1" smtClean="0">
                <a:solidFill>
                  <a:schemeClr val="tx1"/>
                </a:solidFill>
              </a:rPr>
              <a:t>compss.bsc.es</a:t>
            </a:r>
            <a:endParaRPr lang="is-IS" sz="3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724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Maybe we will not kill the giant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dirty="0" smtClean="0"/>
              <a:t>…</a:t>
            </a:r>
            <a:r>
              <a:rPr lang="en-US" dirty="0" smtClean="0"/>
              <a:t>but we will try hard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3678"/>
            <a:ext cx="9144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5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smtClean="0"/>
              <a:t>Thank you!</a:t>
            </a:r>
            <a:endParaRPr lang="en-US" noProof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noProof="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4768453"/>
            <a:ext cx="442912" cy="309563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24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the 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7848" y="753633"/>
            <a:ext cx="8928992" cy="3888432"/>
          </a:xfrm>
        </p:spPr>
        <p:txBody>
          <a:bodyPr/>
          <a:lstStyle/>
          <a:p>
            <a:r>
              <a:rPr lang="en-US" dirty="0" smtClean="0"/>
              <a:t>Why we do not compare Spark to </a:t>
            </a:r>
            <a:r>
              <a:rPr lang="en-US" dirty="0" err="1" smtClean="0"/>
              <a:t>PyCOMPSs</a:t>
            </a:r>
            <a:r>
              <a:rPr lang="en-US" dirty="0" smtClean="0"/>
              <a:t>?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93"/>
          <a:stretch/>
        </p:blipFill>
        <p:spPr>
          <a:xfrm>
            <a:off x="5302335" y="1491630"/>
            <a:ext cx="3267720" cy="292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26" y="1371224"/>
            <a:ext cx="2851517" cy="3564396"/>
          </a:xfrm>
          <a:prstGeom prst="rect">
            <a:avLst/>
          </a:prstGeom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789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COMPSs vs Spark</a:t>
            </a:r>
          </a:p>
          <a:p>
            <a:pPr lvl="1"/>
            <a:r>
              <a:rPr lang="en-GB" dirty="0" smtClean="0"/>
              <a:t>Architecture</a:t>
            </a:r>
          </a:p>
          <a:p>
            <a:pPr lvl="1"/>
            <a:r>
              <a:rPr lang="en-GB" dirty="0" smtClean="0"/>
              <a:t>Programming </a:t>
            </a:r>
          </a:p>
          <a:p>
            <a:pPr lvl="1"/>
            <a:r>
              <a:rPr lang="en-GB" dirty="0" smtClean="0"/>
              <a:t>Runtime</a:t>
            </a:r>
          </a:p>
          <a:p>
            <a:pPr lvl="1"/>
            <a:r>
              <a:rPr lang="en-GB" dirty="0" smtClean="0"/>
              <a:t>MN deployment </a:t>
            </a:r>
          </a:p>
          <a:p>
            <a:r>
              <a:rPr lang="en-GB" dirty="0" smtClean="0"/>
              <a:t>Codes and results</a:t>
            </a:r>
          </a:p>
          <a:p>
            <a:pPr lvl="1"/>
            <a:r>
              <a:rPr lang="en-GB" dirty="0" smtClean="0"/>
              <a:t>Examples: </a:t>
            </a:r>
            <a:r>
              <a:rPr lang="en-GB" dirty="0" err="1" smtClean="0"/>
              <a:t>Wordcount</a:t>
            </a:r>
            <a:r>
              <a:rPr lang="en-GB" dirty="0" smtClean="0"/>
              <a:t>, </a:t>
            </a:r>
            <a:r>
              <a:rPr lang="en-GB" dirty="0" err="1" smtClean="0"/>
              <a:t>Kmeans</a:t>
            </a:r>
            <a:r>
              <a:rPr lang="en-GB" dirty="0" smtClean="0"/>
              <a:t>, </a:t>
            </a:r>
            <a:r>
              <a:rPr lang="en-GB" dirty="0" err="1" smtClean="0"/>
              <a:t>Terasort</a:t>
            </a:r>
            <a:r>
              <a:rPr lang="en-GB" dirty="0" smtClean="0"/>
              <a:t> </a:t>
            </a:r>
          </a:p>
          <a:p>
            <a:pPr lvl="1"/>
            <a:r>
              <a:rPr lang="en-GB" dirty="0" smtClean="0"/>
              <a:t>Programming differences</a:t>
            </a:r>
          </a:p>
          <a:p>
            <a:pPr lvl="1"/>
            <a:r>
              <a:rPr lang="en-GB" dirty="0" smtClean="0"/>
              <a:t>Some performance numbers</a:t>
            </a:r>
          </a:p>
          <a:p>
            <a:r>
              <a:rPr lang="en-GB" dirty="0" smtClean="0"/>
              <a:t>Conclusions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63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COMPSs vs Spark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701088" y="4768850"/>
            <a:ext cx="442912" cy="309563"/>
          </a:xfrm>
        </p:spPr>
        <p:txBody>
          <a:bodyPr/>
          <a:lstStyle/>
          <a:p>
            <a:fld id="{4A490C5D-AEA8-4823-B9B3-806910A0ECF7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246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comparison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495" y="672849"/>
            <a:ext cx="3532933" cy="414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08" y="573850"/>
            <a:ext cx="3781514" cy="42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Programming with </a:t>
            </a:r>
            <a:r>
              <a:rPr lang="en-GB" dirty="0" err="1" smtClean="0"/>
              <a:t>PyCOMPSs</a:t>
            </a:r>
            <a:r>
              <a:rPr lang="en-GB" dirty="0" smtClean="0"/>
              <a:t>/COMPSs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Sequential programming</a:t>
            </a:r>
          </a:p>
          <a:p>
            <a:r>
              <a:rPr lang="en-GB" dirty="0"/>
              <a:t>General purpose programming language + annotations/hints</a:t>
            </a:r>
          </a:p>
          <a:p>
            <a:pPr lvl="1"/>
            <a:r>
              <a:rPr lang="en-GB" dirty="0"/>
              <a:t>To identify tasks and directionality of data</a:t>
            </a:r>
          </a:p>
          <a:p>
            <a:r>
              <a:rPr lang="en-GB" dirty="0"/>
              <a:t>Task based: task is the unit of work</a:t>
            </a:r>
          </a:p>
          <a:p>
            <a:r>
              <a:rPr lang="en-GB" dirty="0"/>
              <a:t>Simple linear address space</a:t>
            </a:r>
          </a:p>
          <a:p>
            <a:r>
              <a:rPr lang="en-GB" dirty="0"/>
              <a:t>Builds a task graph at runtime that express potential concurrency</a:t>
            </a:r>
          </a:p>
          <a:p>
            <a:pPr lvl="1"/>
            <a:r>
              <a:rPr lang="en-GB" dirty="0"/>
              <a:t>Implicit workflow</a:t>
            </a:r>
          </a:p>
          <a:p>
            <a:r>
              <a:rPr lang="en-GB" sz="2000" dirty="0"/>
              <a:t>Exploitation of parallelism</a:t>
            </a:r>
          </a:p>
          <a:p>
            <a:pPr marL="800100" lvl="1" indent="-342900">
              <a:buBlip>
                <a:blip r:embed="rId2"/>
              </a:buBlip>
            </a:pPr>
            <a:r>
              <a:rPr lang="en-GB" dirty="0"/>
              <a:t>… and of distant parallelism</a:t>
            </a:r>
          </a:p>
          <a:p>
            <a:r>
              <a:rPr lang="en-GB" dirty="0"/>
              <a:t>Agnostic of computing </a:t>
            </a:r>
            <a:br>
              <a:rPr lang="en-GB" dirty="0"/>
            </a:br>
            <a:r>
              <a:rPr lang="en-GB" dirty="0"/>
              <a:t>platform</a:t>
            </a:r>
          </a:p>
          <a:p>
            <a:pPr lvl="1"/>
            <a:r>
              <a:rPr lang="en-GB" dirty="0"/>
              <a:t>Enabled by the runtime </a:t>
            </a:r>
            <a:br>
              <a:rPr lang="en-GB" dirty="0"/>
            </a:br>
            <a:r>
              <a:rPr lang="en-GB" dirty="0"/>
              <a:t>for clusters, clouds and </a:t>
            </a:r>
            <a:r>
              <a:rPr lang="en-GB" dirty="0" smtClean="0"/>
              <a:t>grids </a:t>
            </a:r>
          </a:p>
          <a:p>
            <a:pPr lvl="1"/>
            <a:r>
              <a:rPr lang="en-GB" dirty="0" smtClean="0"/>
              <a:t>Cloud federation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084" y="2811090"/>
            <a:ext cx="5142496" cy="211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71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A490C5D-AEA8-4823-B9B3-806910A0ECF7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with Spark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Sequential programming</a:t>
            </a:r>
          </a:p>
          <a:p>
            <a:r>
              <a:rPr lang="en-GB" dirty="0"/>
              <a:t>General purpose programming language + </a:t>
            </a:r>
            <a:r>
              <a:rPr lang="en-GB" dirty="0" smtClean="0"/>
              <a:t>operators</a:t>
            </a:r>
            <a:endParaRPr lang="en-GB" dirty="0"/>
          </a:p>
          <a:p>
            <a:r>
              <a:rPr lang="en-GB" dirty="0" smtClean="0"/>
              <a:t>Main abstraction: Resilient Distributed Dataset (RDD) </a:t>
            </a:r>
          </a:p>
          <a:p>
            <a:pPr lvl="1"/>
            <a:r>
              <a:rPr lang="en-GB" dirty="0" smtClean="0"/>
              <a:t>Collection of read-only </a:t>
            </a:r>
            <a:r>
              <a:rPr lang="en-GB" dirty="0"/>
              <a:t>elements partitioned across the nodes of the cluster that can be operated on in </a:t>
            </a:r>
            <a:r>
              <a:rPr lang="en-GB" dirty="0" smtClean="0"/>
              <a:t>parallel</a:t>
            </a:r>
          </a:p>
          <a:p>
            <a:r>
              <a:rPr lang="en-GB" dirty="0" smtClean="0"/>
              <a:t>Operators transform RDDs</a:t>
            </a:r>
          </a:p>
          <a:p>
            <a:pPr lvl="1"/>
            <a:r>
              <a:rPr lang="en-GB" dirty="0" smtClean="0"/>
              <a:t>Transformations</a:t>
            </a:r>
          </a:p>
          <a:p>
            <a:pPr lvl="1"/>
            <a:r>
              <a:rPr lang="en-GB" dirty="0" smtClean="0"/>
              <a:t>Actions </a:t>
            </a:r>
          </a:p>
          <a:p>
            <a:r>
              <a:rPr lang="en-GB" dirty="0" smtClean="0"/>
              <a:t>Simple </a:t>
            </a:r>
            <a:r>
              <a:rPr lang="en-GB" dirty="0"/>
              <a:t>linear address space</a:t>
            </a:r>
          </a:p>
          <a:p>
            <a:r>
              <a:rPr lang="en-GB" dirty="0"/>
              <a:t>Builds a </a:t>
            </a:r>
            <a:r>
              <a:rPr lang="en-GB" dirty="0" smtClean="0"/>
              <a:t>DAG of operators applied to the RDDs </a:t>
            </a:r>
          </a:p>
          <a:p>
            <a:r>
              <a:rPr lang="en-GB" dirty="0" smtClean="0"/>
              <a:t>Somehow agnostic </a:t>
            </a:r>
            <a:r>
              <a:rPr lang="en-GB" dirty="0"/>
              <a:t>of computing </a:t>
            </a:r>
            <a:r>
              <a:rPr lang="en-GB" dirty="0" smtClean="0"/>
              <a:t>platform</a:t>
            </a:r>
            <a:endParaRPr lang="en-GB" dirty="0"/>
          </a:p>
          <a:p>
            <a:pPr lvl="1"/>
            <a:r>
              <a:rPr lang="en-GB" dirty="0"/>
              <a:t>Enabled by the runtime </a:t>
            </a:r>
            <a:r>
              <a:rPr lang="en-GB" dirty="0" smtClean="0"/>
              <a:t>for clusters and clouds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COMPSs Runtime behavior</a:t>
            </a:r>
            <a:endParaRPr lang="en-US" dirty="0"/>
          </a:p>
        </p:txBody>
      </p:sp>
      <p:pic>
        <p:nvPicPr>
          <p:cNvPr id="30" name="Imagen 17" descr="mnII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563638"/>
            <a:ext cx="1473200" cy="74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Conector curvado 36"/>
          <p:cNvCxnSpPr>
            <a:cxnSpLocks noChangeShapeType="1"/>
            <a:stCxn id="26" idx="0"/>
          </p:cNvCxnSpPr>
          <p:nvPr/>
        </p:nvCxnSpPr>
        <p:spPr bwMode="auto">
          <a:xfrm rot="5400000" flipH="1" flipV="1">
            <a:off x="4463988" y="2607754"/>
            <a:ext cx="1224136" cy="864096"/>
          </a:xfrm>
          <a:prstGeom prst="curvedConnector3">
            <a:avLst>
              <a:gd name="adj1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pic>
        <p:nvPicPr>
          <p:cNvPr id="36" name="Picture 4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9" y="1890043"/>
            <a:ext cx="720725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967830"/>
            <a:ext cx="63817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 Box 46"/>
          <p:cNvSpPr txBox="1">
            <a:spLocks noChangeArrowheads="1"/>
          </p:cNvSpPr>
          <p:nvPr/>
        </p:nvSpPr>
        <p:spPr bwMode="auto">
          <a:xfrm>
            <a:off x="7858125" y="2217390"/>
            <a:ext cx="1200150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995" tIns="44998" rIns="89995" bIns="44998"/>
          <a:lstStyle>
            <a:lvl1pPr eaLnBrk="0" hangingPunct="0">
              <a:spcBef>
                <a:spcPct val="20000"/>
              </a:spcBef>
              <a:buBlip>
                <a:blip r:embed="rId4"/>
              </a:buBlip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>
                <a:solidFill>
                  <a:srgbClr val="004990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u="none" dirty="0">
                <a:solidFill>
                  <a:srgbClr val="FFFFFF"/>
                </a:solidFill>
                <a:latin typeface="Calibri" pitchFamily="34" charset="0"/>
              </a:rPr>
              <a:t>Grids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u="none" dirty="0">
                <a:solidFill>
                  <a:srgbClr val="FFFFFF"/>
                </a:solidFill>
                <a:latin typeface="Calibri" pitchFamily="34" charset="0"/>
              </a:rPr>
              <a:t>Clusters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u="none" dirty="0">
                <a:solidFill>
                  <a:srgbClr val="FFFFFF"/>
                </a:solidFill>
                <a:latin typeface="Calibri" pitchFamily="34" charset="0"/>
              </a:rPr>
              <a:t>Clouds</a:t>
            </a:r>
          </a:p>
        </p:txBody>
      </p:sp>
      <p:cxnSp>
        <p:nvCxnSpPr>
          <p:cNvPr id="39" name="Conector curvado 28"/>
          <p:cNvCxnSpPr>
            <a:cxnSpLocks noChangeShapeType="1"/>
            <a:stCxn id="26" idx="3"/>
          </p:cNvCxnSpPr>
          <p:nvPr/>
        </p:nvCxnSpPr>
        <p:spPr bwMode="auto">
          <a:xfrm flipV="1">
            <a:off x="6300192" y="2715766"/>
            <a:ext cx="1008112" cy="1368153"/>
          </a:xfrm>
          <a:prstGeom prst="curvedConnector2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cxnSp>
        <p:nvCxnSpPr>
          <p:cNvPr id="40" name="Forma 31"/>
          <p:cNvCxnSpPr>
            <a:cxnSpLocks noChangeShapeType="1"/>
          </p:cNvCxnSpPr>
          <p:nvPr/>
        </p:nvCxnSpPr>
        <p:spPr bwMode="auto">
          <a:xfrm flipV="1">
            <a:off x="6372200" y="2427734"/>
            <a:ext cx="2088232" cy="1656184"/>
          </a:xfrm>
          <a:prstGeom prst="curvedConnector3">
            <a:avLst>
              <a:gd name="adj1" fmla="val 87192"/>
            </a:avLst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  <p:sp>
        <p:nvSpPr>
          <p:cNvPr id="42" name="Multidocumento 41"/>
          <p:cNvSpPr/>
          <p:nvPr/>
        </p:nvSpPr>
        <p:spPr>
          <a:xfrm>
            <a:off x="7236296" y="3507854"/>
            <a:ext cx="1224136" cy="864096"/>
          </a:xfrm>
          <a:prstGeom prst="flowChartMultidocumen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35" tIns="45718" rIns="91435" bIns="45718" anchor="ctr"/>
          <a:lstStyle/>
          <a:p>
            <a:pPr algn="ctr">
              <a:defRPr/>
            </a:pPr>
            <a:r>
              <a:rPr lang="en-GB" u="none" dirty="0">
                <a:solidFill>
                  <a:srgbClr val="00427F"/>
                </a:solidFill>
              </a:rPr>
              <a:t>Files, objects</a:t>
            </a:r>
          </a:p>
        </p:txBody>
      </p:sp>
      <p:sp>
        <p:nvSpPr>
          <p:cNvPr id="43" name="Rectángulo 42"/>
          <p:cNvSpPr>
            <a:spLocks noChangeArrowheads="1"/>
          </p:cNvSpPr>
          <p:nvPr/>
        </p:nvSpPr>
        <p:spPr bwMode="auto">
          <a:xfrm>
            <a:off x="6516216" y="3075806"/>
            <a:ext cx="1152525" cy="360362"/>
          </a:xfrm>
          <a:prstGeom prst="rect">
            <a:avLst/>
          </a:prstGeom>
          <a:gradFill rotWithShape="1">
            <a:gsLst>
              <a:gs pos="0">
                <a:srgbClr val="468BDF"/>
              </a:gs>
              <a:gs pos="20000">
                <a:srgbClr val="498BDB"/>
              </a:gs>
              <a:gs pos="100000">
                <a:srgbClr val="3669A8"/>
              </a:gs>
            </a:gsLst>
            <a:lin ang="5400000"/>
          </a:gradFill>
          <a:ln w="9525">
            <a:solidFill>
              <a:srgbClr val="588DCF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lIns="91435" tIns="45718" rIns="91435" bIns="45718" anchor="ctr"/>
          <a:lstStyle/>
          <a:p>
            <a:pPr algn="ctr">
              <a:defRPr/>
            </a:pPr>
            <a:r>
              <a:rPr lang="es-ES" u="none" dirty="0" err="1">
                <a:solidFill>
                  <a:schemeClr val="lt1"/>
                </a:solidFill>
                <a:latin typeface="+mn-lt"/>
                <a:ea typeface="+mn-ea"/>
              </a:rPr>
              <a:t>Tasks</a:t>
            </a:r>
            <a:endParaRPr lang="es-ES" u="none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4355976" y="2643758"/>
            <a:ext cx="671906" cy="369328"/>
          </a:xfrm>
          <a:prstGeom prst="rect">
            <a:avLst/>
          </a:prstGeom>
          <a:noFill/>
        </p:spPr>
        <p:txBody>
          <a:bodyPr wrap="none" lIns="91435" tIns="45718" rIns="91435" bIns="45718" rtlCol="0">
            <a:spAutoFit/>
          </a:bodyPr>
          <a:lstStyle/>
          <a:p>
            <a:r>
              <a:rPr lang="es-ES" u="none" dirty="0" smtClean="0"/>
              <a:t>TDG</a:t>
            </a:r>
            <a:endParaRPr lang="es-ES" u="none" dirty="0"/>
          </a:p>
        </p:txBody>
      </p:sp>
      <p:sp>
        <p:nvSpPr>
          <p:cNvPr id="51" name="Documento 50"/>
          <p:cNvSpPr/>
          <p:nvPr/>
        </p:nvSpPr>
        <p:spPr>
          <a:xfrm>
            <a:off x="971600" y="2251675"/>
            <a:ext cx="1368152" cy="1296144"/>
          </a:xfrm>
          <a:prstGeom prst="flowChart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98000"/>
              </a:lnSpc>
            </a:pPr>
            <a:r>
              <a:rPr lang="en-GB" u="none" dirty="0" smtClean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User code + </a:t>
            </a:r>
            <a:r>
              <a:rPr lang="en-GB" u="none" dirty="0">
                <a:solidFill>
                  <a:schemeClr val="tx1">
                    <a:lumMod val="75000"/>
                  </a:schemeClr>
                </a:solidFill>
                <a:latin typeface="Calibri"/>
                <a:cs typeface="Calibri"/>
              </a:rPr>
              <a:t>task annotations</a:t>
            </a:r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31590"/>
            <a:ext cx="3199677" cy="1314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ángulo redondeado 25"/>
          <p:cNvSpPr/>
          <p:nvPr/>
        </p:nvSpPr>
        <p:spPr>
          <a:xfrm>
            <a:off x="2987824" y="3651870"/>
            <a:ext cx="3312368" cy="864097"/>
          </a:xfrm>
          <a:prstGeom prst="roundRect">
            <a:avLst/>
          </a:prstGeom>
          <a:solidFill>
            <a:srgbClr val="D6AC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85340" tIns="42670" rIns="85340" bIns="42670" anchor="ctr"/>
          <a:lstStyle/>
          <a:p>
            <a:pPr algn="ctr">
              <a:defRPr/>
            </a:pPr>
            <a:r>
              <a:rPr lang="en-GB" sz="2600" u="none" dirty="0" smtClean="0">
                <a:solidFill>
                  <a:schemeClr val="bg1"/>
                </a:solidFill>
              </a:rPr>
              <a:t>Runtime</a:t>
            </a:r>
            <a:endParaRPr lang="en-GB" sz="2600" u="none" dirty="0">
              <a:solidFill>
                <a:schemeClr val="bg1"/>
              </a:solidFill>
            </a:endParaRPr>
          </a:p>
        </p:txBody>
      </p:sp>
      <p:cxnSp>
        <p:nvCxnSpPr>
          <p:cNvPr id="54" name="Forma 22"/>
          <p:cNvCxnSpPr>
            <a:cxnSpLocks noChangeShapeType="1"/>
            <a:endCxn id="26" idx="1"/>
          </p:cNvCxnSpPr>
          <p:nvPr/>
        </p:nvCxnSpPr>
        <p:spPr bwMode="auto">
          <a:xfrm rot="16200000" flipH="1">
            <a:off x="2051720" y="3147814"/>
            <a:ext cx="648073" cy="1224136"/>
          </a:xfrm>
          <a:prstGeom prst="curvedConnector2">
            <a:avLst/>
          </a:prstGeom>
          <a:noFill/>
          <a:ln w="381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28884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 PRESENTACIONES BSC-CNS-23032012-v2EG">
  <a:themeElements>
    <a:clrScheme name="BSC-CNS">
      <a:dk1>
        <a:srgbClr val="0058A9"/>
      </a:dk1>
      <a:lt1>
        <a:sysClr val="window" lastClr="FFFFFF"/>
      </a:lt1>
      <a:dk2>
        <a:srgbClr val="5D91D1"/>
      </a:dk2>
      <a:lt2>
        <a:srgbClr val="DBE7F5"/>
      </a:lt2>
      <a:accent1>
        <a:srgbClr val="B4CCEA"/>
      </a:accent1>
      <a:accent2>
        <a:srgbClr val="87AEDD"/>
      </a:accent2>
      <a:accent3>
        <a:srgbClr val="5D91D1"/>
      </a:accent3>
      <a:accent4>
        <a:srgbClr val="326BB0"/>
      </a:accent4>
      <a:accent5>
        <a:srgbClr val="295993"/>
      </a:accent5>
      <a:accent6>
        <a:srgbClr val="004990"/>
      </a:accent6>
      <a:hlink>
        <a:srgbClr val="002E5C"/>
      </a:hlink>
      <a:folHlink>
        <a:srgbClr val="214775"/>
      </a:folHlink>
    </a:clrScheme>
    <a:fontScheme name="BSC-C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PLANTILLA%20PRESENTACIONES%20BSC-CNS-23032012-v2EG.potx</Template>
  <TotalTime>63605</TotalTime>
  <Words>1238</Words>
  <Application>Microsoft Macintosh PowerPoint</Application>
  <PresentationFormat>On-screen Show (16:9)</PresentationFormat>
  <Paragraphs>355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Calibri</vt:lpstr>
      <vt:lpstr>ＭＳ Ｐゴシック</vt:lpstr>
      <vt:lpstr>Times New Roman</vt:lpstr>
      <vt:lpstr>Arial</vt:lpstr>
      <vt:lpstr>PLANTILLA PRESENTACIONES BSC-CNS-23032012-v2EG</vt:lpstr>
      <vt:lpstr>Task-based programming in COMPSs to converge from HPC to Big Data</vt:lpstr>
      <vt:lpstr>Challenges for this talk at CCDSC 2016</vt:lpstr>
      <vt:lpstr>Goal of the presentation</vt:lpstr>
      <vt:lpstr>Outline</vt:lpstr>
      <vt:lpstr>COMPSs vs Spark</vt:lpstr>
      <vt:lpstr>Architecture comparison</vt:lpstr>
      <vt:lpstr>Programming with PyCOMPSs/COMPSs</vt:lpstr>
      <vt:lpstr>Programming with Spark</vt:lpstr>
      <vt:lpstr>COMPSs Runtime behavior</vt:lpstr>
      <vt:lpstr>Spark runtime</vt:lpstr>
      <vt:lpstr>COMPSs @ MN </vt:lpstr>
      <vt:lpstr>SPARK @ MN - spark4mn</vt:lpstr>
      <vt:lpstr>Codes and results </vt:lpstr>
      <vt:lpstr>Codes</vt:lpstr>
      <vt:lpstr>Code comparison – WordCount (Scala/Java)</vt:lpstr>
      <vt:lpstr>Code comparison – WordCount (Python)</vt:lpstr>
      <vt:lpstr>Kmeans – code structure </vt:lpstr>
      <vt:lpstr>Terasort</vt:lpstr>
      <vt:lpstr>Code comparison</vt:lpstr>
      <vt:lpstr>WordCount performance</vt:lpstr>
      <vt:lpstr>WordCount traces - strong scaling</vt:lpstr>
      <vt:lpstr>Kmeans performance</vt:lpstr>
      <vt:lpstr>Terasort performance </vt:lpstr>
      <vt:lpstr>Terasort traces – weak scaling</vt:lpstr>
      <vt:lpstr>Conclusions</vt:lpstr>
      <vt:lpstr>Maybe we will not kill the giant…</vt:lpstr>
      <vt:lpstr>Thank you!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Jasmina</dc:creator>
  <cp:lastModifiedBy>Rosa M Badia</cp:lastModifiedBy>
  <cp:revision>565</cp:revision>
  <dcterms:created xsi:type="dcterms:W3CDTF">2012-03-23T09:24:25Z</dcterms:created>
  <dcterms:modified xsi:type="dcterms:W3CDTF">2016-10-04T06:50:59Z</dcterms:modified>
</cp:coreProperties>
</file>